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56" r:id="rId2"/>
    <p:sldId id="260" r:id="rId3"/>
    <p:sldId id="310" r:id="rId4"/>
    <p:sldId id="258" r:id="rId5"/>
    <p:sldId id="259" r:id="rId6"/>
    <p:sldId id="261" r:id="rId7"/>
    <p:sldId id="311" r:id="rId8"/>
    <p:sldId id="303" r:id="rId9"/>
    <p:sldId id="304" r:id="rId10"/>
    <p:sldId id="305" r:id="rId11"/>
    <p:sldId id="306" r:id="rId12"/>
    <p:sldId id="307" r:id="rId13"/>
    <p:sldId id="308" r:id="rId14"/>
    <p:sldId id="268" r:id="rId15"/>
    <p:sldId id="272" r:id="rId16"/>
    <p:sldId id="273" r:id="rId17"/>
    <p:sldId id="274" r:id="rId18"/>
    <p:sldId id="275" r:id="rId19"/>
    <p:sldId id="312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4" r:id="rId36"/>
    <p:sldId id="295" r:id="rId37"/>
    <p:sldId id="296" r:id="rId38"/>
    <p:sldId id="297" r:id="rId39"/>
    <p:sldId id="298" r:id="rId40"/>
    <p:sldId id="299" r:id="rId41"/>
    <p:sldId id="300" r:id="rId42"/>
    <p:sldId id="301" r:id="rId4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2C633365-09CA-496B-BE07-6D130204F514}">
          <p14:sldIdLst>
            <p14:sldId id="256"/>
          </p14:sldIdLst>
        </p14:section>
        <p14:section name="Talk Overview" id="{25BC12CD-506C-4992-8855-A3C04140C40C}">
          <p14:sldIdLst>
            <p14:sldId id="260"/>
          </p14:sldIdLst>
        </p14:section>
        <p14:section name="What is Spatial Data" id="{BF3668F8-10C9-4137-B1F2-AC7D1C7384B0}">
          <p14:sldIdLst>
            <p14:sldId id="310"/>
            <p14:sldId id="258"/>
          </p14:sldIdLst>
        </p14:section>
        <p14:section name="How is spatial data useful" id="{B8F6506A-5CF9-4FA5-AC3B-86E919EF7186}">
          <p14:sldIdLst>
            <p14:sldId id="259"/>
          </p14:sldIdLst>
        </p14:section>
        <p14:section name="Spatial Data Structure" id="{51454AC9-CCB1-4322-92DE-0085882DF37D}">
          <p14:sldIdLst>
            <p14:sldId id="261"/>
            <p14:sldId id="311"/>
            <p14:sldId id="303"/>
            <p14:sldId id="304"/>
            <p14:sldId id="305"/>
            <p14:sldId id="306"/>
            <p14:sldId id="307"/>
            <p14:sldId id="308"/>
            <p14:sldId id="268"/>
            <p14:sldId id="272"/>
            <p14:sldId id="273"/>
          </p14:sldIdLst>
        </p14:section>
        <p14:section name="gpsmap introduction" id="{0DB9F1DF-416E-40C8-AD63-C85B4D835E96}">
          <p14:sldIdLst>
            <p14:sldId id="274"/>
          </p14:sldIdLst>
        </p14:section>
        <p14:section name="gpsmap graphically" id="{CF5B4F29-65F4-420D-B041-8168728967CF}">
          <p14:sldIdLst>
            <p14:sldId id="275"/>
            <p14:sldId id="312"/>
          </p14:sldIdLst>
        </p14:section>
        <p14:section name="gpsmap syntax" id="{60B51ED7-E644-44C0-A42C-EC036329A6B7}">
          <p14:sldIdLst>
            <p14:sldId id="279"/>
          </p14:sldIdLst>
        </p14:section>
        <p14:section name="gpsmap demonstration" id="{4FF96F9F-1E3F-4058-B76D-E66E5FE5D165}">
          <p14:sldIdLst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  <p14:sldId id="289"/>
          </p14:sldIdLst>
        </p14:section>
        <p14:section name="How gpsmap works" id="{11F9F330-EFD2-49DD-99CE-D8EB60FCDF69}">
          <p14:sldIdLst>
            <p14:sldId id="290"/>
            <p14:sldId id="291"/>
            <p14:sldId id="292"/>
            <p14:sldId id="293"/>
            <p14:sldId id="294"/>
            <p14:sldId id="295"/>
            <p14:sldId id="296"/>
            <p14:sldId id="297"/>
            <p14:sldId id="298"/>
            <p14:sldId id="299"/>
            <p14:sldId id="300"/>
            <p14:sldId id="30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6" autoAdjust="0"/>
    <p:restoredTop sz="91449" autoAdjust="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638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888DC-51A7-4321-B801-C895774A8FE0}" type="datetimeFigureOut">
              <a:rPr lang="en-ZA" smtClean="0"/>
              <a:t>2013/07/04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1DD5A5-9BFE-4B96-9D54-10F117D385E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42286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1DD5A5-9BFE-4B96-9D54-10F117D385E9}" type="slidenum">
              <a:rPr lang="en-ZA" smtClean="0"/>
              <a:t>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408568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 smtClean="0"/>
              <a:t>Running time depends on both the number of </a:t>
            </a:r>
            <a:r>
              <a:rPr lang="en-ZA" dirty="0" err="1" smtClean="0"/>
              <a:t>gps</a:t>
            </a:r>
            <a:r>
              <a:rPr lang="en-ZA" dirty="0" smtClean="0"/>
              <a:t> </a:t>
            </a:r>
            <a:r>
              <a:rPr lang="en-ZA" dirty="0" err="1" smtClean="0"/>
              <a:t>coords</a:t>
            </a:r>
            <a:r>
              <a:rPr lang="en-ZA" dirty="0" smtClean="0"/>
              <a:t> from Stata</a:t>
            </a:r>
            <a:r>
              <a:rPr lang="en-ZA" baseline="0" dirty="0" smtClean="0"/>
              <a:t> and the size of the </a:t>
            </a:r>
            <a:r>
              <a:rPr lang="en-ZA" baseline="0" dirty="0" err="1" smtClean="0"/>
              <a:t>shapefile</a:t>
            </a:r>
            <a:r>
              <a:rPr lang="en-ZA" baseline="0" dirty="0" smtClean="0"/>
              <a:t>. Larger shape files will t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1DD5A5-9BFE-4B96-9D54-10F117D385E9}" type="slidenum">
              <a:rPr lang="en-ZA" smtClean="0"/>
              <a:t>28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683881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 smtClean="0"/>
              <a:t>Expected value</a:t>
            </a:r>
            <a:r>
              <a:rPr lang="en-ZA" baseline="0" dirty="0" smtClean="0"/>
              <a:t> and the actual value exactly the same.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1DD5A5-9BFE-4B96-9D54-10F117D385E9}" type="slidenum">
              <a:rPr lang="en-ZA" smtClean="0"/>
              <a:t>29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683881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 smtClean="0"/>
              <a:t>Caption demonstrates</a:t>
            </a:r>
            <a:r>
              <a:rPr lang="en-ZA" baseline="0" dirty="0" smtClean="0"/>
              <a:t> that the attribute table is being brought in. The attribute can be one or may variables and can contain all sorts of data, depends on the Shapefile author.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1DD5A5-9BFE-4B96-9D54-10F117D385E9}" type="slidenum">
              <a:rPr lang="en-ZA" smtClean="0"/>
              <a:t>30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683881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89D38-E78C-420E-8DB4-8D00F368219C}" type="datetimeFigureOut">
              <a:rPr lang="en-ZA" smtClean="0"/>
              <a:t>2013/07/04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A31E-5F72-4C84-A048-0BED978B065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00798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89D38-E78C-420E-8DB4-8D00F368219C}" type="datetimeFigureOut">
              <a:rPr lang="en-ZA" smtClean="0"/>
              <a:t>2013/07/04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A31E-5F72-4C84-A048-0BED978B065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26593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89D38-E78C-420E-8DB4-8D00F368219C}" type="datetimeFigureOut">
              <a:rPr lang="en-ZA" smtClean="0"/>
              <a:t>2013/07/04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A31E-5F72-4C84-A048-0BED978B065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56692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89D38-E78C-420E-8DB4-8D00F368219C}" type="datetimeFigureOut">
              <a:rPr lang="en-ZA" smtClean="0"/>
              <a:t>2013/07/04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A31E-5F72-4C84-A048-0BED978B065A}" type="slidenum">
              <a:rPr lang="en-ZA" smtClean="0"/>
              <a:t>‹#›</a:t>
            </a:fld>
            <a:endParaRPr lang="en-ZA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6154572"/>
            <a:ext cx="1672171" cy="52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107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89D38-E78C-420E-8DB4-8D00F368219C}" type="datetimeFigureOut">
              <a:rPr lang="en-ZA" smtClean="0"/>
              <a:t>2013/07/04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A31E-5F72-4C84-A048-0BED978B065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72234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89D38-E78C-420E-8DB4-8D00F368219C}" type="datetimeFigureOut">
              <a:rPr lang="en-ZA" smtClean="0"/>
              <a:t>2013/07/04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A31E-5F72-4C84-A048-0BED978B065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00453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89D38-E78C-420E-8DB4-8D00F368219C}" type="datetimeFigureOut">
              <a:rPr lang="en-ZA" smtClean="0"/>
              <a:t>2013/07/04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A31E-5F72-4C84-A048-0BED978B065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17174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89D38-E78C-420E-8DB4-8D00F368219C}" type="datetimeFigureOut">
              <a:rPr lang="en-ZA" smtClean="0"/>
              <a:t>2013/07/04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A31E-5F72-4C84-A048-0BED978B065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53778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89D38-E78C-420E-8DB4-8D00F368219C}" type="datetimeFigureOut">
              <a:rPr lang="en-ZA" smtClean="0"/>
              <a:t>2013/07/04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A31E-5F72-4C84-A048-0BED978B065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97175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89D38-E78C-420E-8DB4-8D00F368219C}" type="datetimeFigureOut">
              <a:rPr lang="en-ZA" smtClean="0"/>
              <a:t>2013/07/04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A31E-5F72-4C84-A048-0BED978B065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6194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89D38-E78C-420E-8DB4-8D00F368219C}" type="datetimeFigureOut">
              <a:rPr lang="en-ZA" smtClean="0"/>
              <a:t>2013/07/04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A31E-5F72-4C84-A048-0BED978B065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7967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389D38-E78C-420E-8DB4-8D00F368219C}" type="datetimeFigureOut">
              <a:rPr lang="en-ZA" smtClean="0"/>
              <a:t>2013/07/04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AA31E-5F72-4C84-A048-0BED978B065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85700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72313" y="404664"/>
            <a:ext cx="6980312" cy="2088232"/>
          </a:xfrm>
        </p:spPr>
        <p:txBody>
          <a:bodyPr>
            <a:normAutofit fontScale="90000"/>
          </a:bodyPr>
          <a:lstStyle/>
          <a:p>
            <a:r>
              <a:rPr lang="en-ZA" sz="3600" b="1" i="1" dirty="0" smtClean="0"/>
              <a:t>gpsmap:</a:t>
            </a:r>
            <a:r>
              <a:rPr lang="en-ZA" b="1" i="1" dirty="0" smtClean="0"/>
              <a:t> </a:t>
            </a:r>
            <a:r>
              <a:rPr lang="en-ZA" sz="3600" dirty="0" smtClean="0"/>
              <a:t>Routine for verifying and returning the attributable table of given decimal GPS coordinates from a user provided Shapefile</a:t>
            </a:r>
            <a:endParaRPr lang="en-ZA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19672" y="3284984"/>
            <a:ext cx="6400800" cy="1752600"/>
          </a:xfrm>
        </p:spPr>
        <p:txBody>
          <a:bodyPr/>
          <a:lstStyle/>
          <a:p>
            <a:r>
              <a:rPr lang="en-ZA" dirty="0" smtClean="0">
                <a:solidFill>
                  <a:schemeClr val="tx1"/>
                </a:solidFill>
              </a:rPr>
              <a:t>Tim Brophy</a:t>
            </a:r>
          </a:p>
          <a:p>
            <a:r>
              <a:rPr lang="en-ZA" sz="2400" dirty="0" smtClean="0"/>
              <a:t>Stata Conference July 18–19, 2013 </a:t>
            </a:r>
          </a:p>
          <a:p>
            <a:r>
              <a:rPr lang="en-ZA" sz="2400" dirty="0" smtClean="0"/>
              <a:t>New Orleans</a:t>
            </a:r>
          </a:p>
          <a:p>
            <a:endParaRPr lang="en-ZA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5482135"/>
            <a:ext cx="3240360" cy="101935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6736" y="4530524"/>
            <a:ext cx="2477264" cy="232747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0"/>
            <a:ext cx="154766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9" name="Straight Connector 8"/>
          <p:cNvCxnSpPr/>
          <p:nvPr/>
        </p:nvCxnSpPr>
        <p:spPr>
          <a:xfrm>
            <a:off x="1547664" y="2780928"/>
            <a:ext cx="734481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79512" y="2780928"/>
            <a:ext cx="1368152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352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0"/>
            <a:ext cx="154766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ZA" sz="1600" dirty="0" smtClean="0">
              <a:solidFill>
                <a:prstClr val="white"/>
              </a:solidFill>
            </a:endParaRPr>
          </a:p>
          <a:p>
            <a:endParaRPr lang="en-ZA" sz="1600" dirty="0">
              <a:solidFill>
                <a:prstClr val="white"/>
              </a:solidFill>
            </a:endParaRPr>
          </a:p>
          <a:p>
            <a:endParaRPr lang="en-ZA" sz="1600" dirty="0" smtClean="0">
              <a:solidFill>
                <a:prstClr val="white"/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What is spatial data?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is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it useful?</a:t>
            </a:r>
          </a:p>
          <a:p>
            <a:endParaRPr lang="en-ZA" sz="500" i="1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/>
                </a:solidFill>
              </a:rPr>
              <a:t>Spatial </a:t>
            </a:r>
            <a:r>
              <a:rPr lang="en-ZA" sz="1600" dirty="0">
                <a:solidFill>
                  <a:schemeClr val="bg1"/>
                </a:solidFill>
              </a:rPr>
              <a:t>Data </a:t>
            </a:r>
            <a:r>
              <a:rPr lang="en-ZA" sz="1600" dirty="0" smtClean="0">
                <a:solidFill>
                  <a:schemeClr val="bg1"/>
                </a:solidFill>
              </a:rPr>
              <a:t>Structure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gpsmap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Graphically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Syntax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Demo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it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works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Acknowled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 -</a:t>
            </a:r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gments</a:t>
            </a:r>
            <a:endParaRPr lang="en-ZA" sz="1600" dirty="0">
              <a:solidFill>
                <a:schemeClr val="bg1">
                  <a:lumMod val="75000"/>
                </a:schemeClr>
              </a:solidFill>
            </a:endParaRPr>
          </a:p>
          <a:p>
            <a:endParaRPr lang="en-ZA" sz="1600" dirty="0"/>
          </a:p>
          <a:p>
            <a:endParaRPr lang="en-ZA" sz="1600" dirty="0">
              <a:solidFill>
                <a:prstClr val="white"/>
              </a:solidFill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 flipV="1">
            <a:off x="8039450" y="3933056"/>
            <a:ext cx="21091" cy="79254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14" idx="6"/>
          </p:cNvCxnSpPr>
          <p:nvPr/>
        </p:nvCxnSpPr>
        <p:spPr>
          <a:xfrm flipH="1" flipV="1">
            <a:off x="7422846" y="3460668"/>
            <a:ext cx="677546" cy="4723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1143000"/>
          </a:xfrm>
        </p:spPr>
        <p:txBody>
          <a:bodyPr>
            <a:normAutofit/>
          </a:bodyPr>
          <a:lstStyle/>
          <a:p>
            <a:pPr algn="l"/>
            <a:r>
              <a:rPr lang="en-ZA" sz="3600" b="1" i="1" dirty="0" smtClean="0"/>
              <a:t>.</a:t>
            </a:r>
            <a:r>
              <a:rPr lang="en-ZA" sz="3600" b="1" i="1" dirty="0" err="1" smtClean="0"/>
              <a:t>shp</a:t>
            </a:r>
            <a:r>
              <a:rPr lang="en-ZA" sz="3600" b="1" i="1" dirty="0" smtClean="0"/>
              <a:t> in more detail</a:t>
            </a:r>
            <a:endParaRPr lang="en-ZA" sz="3600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691680" y="1600200"/>
            <a:ext cx="7200800" cy="49971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ZA" sz="3600" i="1" dirty="0" smtClean="0"/>
              <a:t>.</a:t>
            </a:r>
            <a:r>
              <a:rPr lang="en-ZA" sz="3600" i="1" dirty="0" err="1" smtClean="0"/>
              <a:t>shp</a:t>
            </a:r>
            <a:r>
              <a:rPr lang="en-ZA" sz="3600" i="1" dirty="0" smtClean="0"/>
              <a:t> contains all the geo location data.</a:t>
            </a:r>
          </a:p>
          <a:p>
            <a:pPr marL="914400" lvl="2" indent="0">
              <a:buNone/>
            </a:pPr>
            <a:endParaRPr lang="en-ZA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547664" y="1412776"/>
            <a:ext cx="734481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79512" y="1410163"/>
            <a:ext cx="1368152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0434247"/>
              </p:ext>
            </p:extLst>
          </p:nvPr>
        </p:nvGraphicFramePr>
        <p:xfrm>
          <a:off x="1979712" y="3573016"/>
          <a:ext cx="3768081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760"/>
                <a:gridCol w="1296144"/>
                <a:gridCol w="158417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Index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Y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X</a:t>
                      </a:r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31.5867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-32.6729</a:t>
                      </a:r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1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dirty="0" smtClean="0"/>
                        <a:t>31.8769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-33.8394</a:t>
                      </a:r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1</a:t>
                      </a:r>
                      <a:endParaRPr lang="en-ZA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dirty="0" smtClean="0"/>
                        <a:t>31.1762</a:t>
                      </a:r>
                      <a:endParaRPr lang="en-ZA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-31.8617</a:t>
                      </a:r>
                      <a:endParaRPr lang="en-ZA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ZA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Oval 4"/>
          <p:cNvSpPr/>
          <p:nvPr/>
        </p:nvSpPr>
        <p:spPr>
          <a:xfrm>
            <a:off x="7350838" y="3409750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3" name="Oval 12"/>
          <p:cNvSpPr/>
          <p:nvPr/>
        </p:nvSpPr>
        <p:spPr>
          <a:xfrm>
            <a:off x="7956376" y="4704511"/>
            <a:ext cx="144016" cy="14401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4" name="Oval 13"/>
          <p:cNvSpPr/>
          <p:nvPr/>
        </p:nvSpPr>
        <p:spPr>
          <a:xfrm>
            <a:off x="7956376" y="3861048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16" name="Straight Arrow Connector 15"/>
          <p:cNvCxnSpPr>
            <a:stCxn id="19" idx="2"/>
          </p:cNvCxnSpPr>
          <p:nvPr/>
        </p:nvCxnSpPr>
        <p:spPr>
          <a:xfrm flipH="1">
            <a:off x="3635896" y="2934236"/>
            <a:ext cx="180020" cy="4947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5028746" y="2937910"/>
            <a:ext cx="180020" cy="4947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275856" y="2564904"/>
            <a:ext cx="1080120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dirty="0" smtClean="0"/>
              <a:t>Latitude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680012" y="2568578"/>
            <a:ext cx="1188132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dirty="0" smtClean="0"/>
              <a:t>Longitude</a:t>
            </a:r>
          </a:p>
        </p:txBody>
      </p:sp>
    </p:spTree>
    <p:extLst>
      <p:ext uri="{BB962C8B-B14F-4D97-AF65-F5344CB8AC3E}">
        <p14:creationId xmlns:p14="http://schemas.microsoft.com/office/powerpoint/2010/main" val="3752646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"/>
    </mc:Choice>
    <mc:Fallback xmlns="">
      <p:transition spd="slow" advTm="5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0"/>
            <a:ext cx="154766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ZA" sz="1600" dirty="0" smtClean="0">
              <a:solidFill>
                <a:prstClr val="white"/>
              </a:solidFill>
            </a:endParaRPr>
          </a:p>
          <a:p>
            <a:endParaRPr lang="en-ZA" sz="1600" dirty="0">
              <a:solidFill>
                <a:prstClr val="white"/>
              </a:solidFill>
            </a:endParaRPr>
          </a:p>
          <a:p>
            <a:endParaRPr lang="en-ZA" sz="1600" dirty="0" smtClean="0">
              <a:solidFill>
                <a:prstClr val="white"/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What is spatial data?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is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it useful?</a:t>
            </a:r>
          </a:p>
          <a:p>
            <a:endParaRPr lang="en-ZA" sz="500" i="1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/>
                </a:solidFill>
              </a:rPr>
              <a:t>Spatial </a:t>
            </a:r>
            <a:r>
              <a:rPr lang="en-ZA" sz="1600" dirty="0">
                <a:solidFill>
                  <a:schemeClr val="bg1"/>
                </a:solidFill>
              </a:rPr>
              <a:t>Data </a:t>
            </a:r>
            <a:r>
              <a:rPr lang="en-ZA" sz="1600" dirty="0" smtClean="0">
                <a:solidFill>
                  <a:schemeClr val="bg1"/>
                </a:solidFill>
              </a:rPr>
              <a:t>Structure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gpsmap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Graphically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Syntax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Demo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it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works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Acknowled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 -</a:t>
            </a:r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gments</a:t>
            </a:r>
            <a:endParaRPr lang="en-ZA" sz="1600" dirty="0">
              <a:solidFill>
                <a:schemeClr val="bg1">
                  <a:lumMod val="75000"/>
                </a:schemeClr>
              </a:solidFill>
            </a:endParaRPr>
          </a:p>
          <a:p>
            <a:endParaRPr lang="en-ZA" sz="1600" dirty="0"/>
          </a:p>
          <a:p>
            <a:endParaRPr lang="en-ZA" sz="1600" dirty="0">
              <a:solidFill>
                <a:prstClr val="white"/>
              </a:solidFill>
            </a:endParaRPr>
          </a:p>
        </p:txBody>
      </p:sp>
      <p:cxnSp>
        <p:nvCxnSpPr>
          <p:cNvPr id="33" name="Straight Connector 32"/>
          <p:cNvCxnSpPr>
            <a:endCxn id="12" idx="7"/>
          </p:cNvCxnSpPr>
          <p:nvPr/>
        </p:nvCxnSpPr>
        <p:spPr>
          <a:xfrm flipH="1">
            <a:off x="7503237" y="4801249"/>
            <a:ext cx="516511" cy="30502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8039450" y="3933056"/>
            <a:ext cx="21091" cy="79254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14" idx="6"/>
          </p:cNvCxnSpPr>
          <p:nvPr/>
        </p:nvCxnSpPr>
        <p:spPr>
          <a:xfrm flipH="1" flipV="1">
            <a:off x="7422846" y="3460668"/>
            <a:ext cx="677546" cy="4723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1143000"/>
          </a:xfrm>
        </p:spPr>
        <p:txBody>
          <a:bodyPr>
            <a:normAutofit/>
          </a:bodyPr>
          <a:lstStyle/>
          <a:p>
            <a:pPr algn="l"/>
            <a:r>
              <a:rPr lang="en-ZA" sz="3600" b="1" i="1" dirty="0" smtClean="0"/>
              <a:t>.</a:t>
            </a:r>
            <a:r>
              <a:rPr lang="en-ZA" sz="3600" b="1" i="1" dirty="0" err="1" smtClean="0"/>
              <a:t>shp</a:t>
            </a:r>
            <a:r>
              <a:rPr lang="en-ZA" sz="3600" b="1" i="1" dirty="0" smtClean="0"/>
              <a:t> in more detail</a:t>
            </a:r>
            <a:endParaRPr lang="en-ZA" sz="3600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691680" y="1600200"/>
            <a:ext cx="7200800" cy="49971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ZA" sz="3600" i="1" dirty="0" smtClean="0"/>
              <a:t>.</a:t>
            </a:r>
            <a:r>
              <a:rPr lang="en-ZA" sz="3600" i="1" dirty="0" err="1" smtClean="0"/>
              <a:t>shp</a:t>
            </a:r>
            <a:r>
              <a:rPr lang="en-ZA" sz="3600" i="1" dirty="0" smtClean="0"/>
              <a:t> contains all the geo location data.</a:t>
            </a:r>
          </a:p>
          <a:p>
            <a:pPr marL="914400" lvl="2" indent="0">
              <a:buNone/>
            </a:pPr>
            <a:endParaRPr lang="en-ZA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547664" y="1412776"/>
            <a:ext cx="734481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79512" y="1410163"/>
            <a:ext cx="1368152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7699659"/>
              </p:ext>
            </p:extLst>
          </p:nvPr>
        </p:nvGraphicFramePr>
        <p:xfrm>
          <a:off x="1979712" y="3573016"/>
          <a:ext cx="3768081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760"/>
                <a:gridCol w="1296144"/>
                <a:gridCol w="158417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Index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Y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X</a:t>
                      </a:r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31.5867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-32.6729</a:t>
                      </a:r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1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dirty="0" smtClean="0"/>
                        <a:t>31.8769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-33.8394</a:t>
                      </a:r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1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dirty="0" smtClean="0"/>
                        <a:t>31.1762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-31.8617</a:t>
                      </a:r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1</a:t>
                      </a:r>
                      <a:endParaRPr lang="en-ZA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dirty="0" smtClean="0"/>
                        <a:t>31.3846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-31.2675</a:t>
                      </a:r>
                      <a:endParaRPr lang="en-ZA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ZA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Oval 4"/>
          <p:cNvSpPr/>
          <p:nvPr/>
        </p:nvSpPr>
        <p:spPr>
          <a:xfrm>
            <a:off x="7350838" y="3409750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2" name="Oval 11"/>
          <p:cNvSpPr/>
          <p:nvPr/>
        </p:nvSpPr>
        <p:spPr>
          <a:xfrm>
            <a:off x="7380312" y="5085184"/>
            <a:ext cx="144016" cy="14401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3" name="Oval 12"/>
          <p:cNvSpPr/>
          <p:nvPr/>
        </p:nvSpPr>
        <p:spPr>
          <a:xfrm>
            <a:off x="7956376" y="4704511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4" name="Oval 13"/>
          <p:cNvSpPr/>
          <p:nvPr/>
        </p:nvSpPr>
        <p:spPr>
          <a:xfrm>
            <a:off x="7956376" y="3861048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16" name="Straight Arrow Connector 15"/>
          <p:cNvCxnSpPr>
            <a:stCxn id="19" idx="2"/>
          </p:cNvCxnSpPr>
          <p:nvPr/>
        </p:nvCxnSpPr>
        <p:spPr>
          <a:xfrm flipH="1">
            <a:off x="3635896" y="2934236"/>
            <a:ext cx="180020" cy="4947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5028746" y="2937910"/>
            <a:ext cx="180020" cy="4947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275856" y="2564904"/>
            <a:ext cx="1080120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dirty="0" smtClean="0"/>
              <a:t>Latitude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680012" y="2568578"/>
            <a:ext cx="1188132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dirty="0" smtClean="0"/>
              <a:t>Longitude</a:t>
            </a:r>
          </a:p>
        </p:txBody>
      </p:sp>
    </p:spTree>
    <p:extLst>
      <p:ext uri="{BB962C8B-B14F-4D97-AF65-F5344CB8AC3E}">
        <p14:creationId xmlns:p14="http://schemas.microsoft.com/office/powerpoint/2010/main" val="1162114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"/>
    </mc:Choice>
    <mc:Fallback xmlns="">
      <p:transition spd="slow" advTm="5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0"/>
            <a:ext cx="154766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ZA" sz="1600" dirty="0" smtClean="0">
              <a:solidFill>
                <a:prstClr val="white"/>
              </a:solidFill>
            </a:endParaRPr>
          </a:p>
          <a:p>
            <a:endParaRPr lang="en-ZA" sz="1600" dirty="0">
              <a:solidFill>
                <a:prstClr val="white"/>
              </a:solidFill>
            </a:endParaRPr>
          </a:p>
          <a:p>
            <a:endParaRPr lang="en-ZA" sz="1600" dirty="0" smtClean="0">
              <a:solidFill>
                <a:prstClr val="white"/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What is spatial data?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is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it useful?</a:t>
            </a:r>
          </a:p>
          <a:p>
            <a:endParaRPr lang="en-ZA" sz="500" i="1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/>
                </a:solidFill>
              </a:rPr>
              <a:t>Spatial </a:t>
            </a:r>
            <a:r>
              <a:rPr lang="en-ZA" sz="1600" dirty="0">
                <a:solidFill>
                  <a:schemeClr val="bg1"/>
                </a:solidFill>
              </a:rPr>
              <a:t>Data </a:t>
            </a:r>
            <a:r>
              <a:rPr lang="en-ZA" sz="1600" dirty="0" smtClean="0">
                <a:solidFill>
                  <a:schemeClr val="bg1"/>
                </a:solidFill>
              </a:rPr>
              <a:t>Structure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gpsmap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Graphically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Syntax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Demo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it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works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Acknowled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 -</a:t>
            </a:r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gments</a:t>
            </a:r>
            <a:endParaRPr lang="en-ZA" sz="1600" dirty="0">
              <a:solidFill>
                <a:schemeClr val="bg1">
                  <a:lumMod val="75000"/>
                </a:schemeClr>
              </a:solidFill>
            </a:endParaRPr>
          </a:p>
          <a:p>
            <a:endParaRPr lang="en-ZA" sz="1600" dirty="0"/>
          </a:p>
          <a:p>
            <a:endParaRPr lang="en-ZA" sz="1600" dirty="0">
              <a:solidFill>
                <a:prstClr val="white"/>
              </a:solidFill>
            </a:endParaRPr>
          </a:p>
        </p:txBody>
      </p:sp>
      <p:cxnSp>
        <p:nvCxnSpPr>
          <p:cNvPr id="33" name="Straight Connector 32"/>
          <p:cNvCxnSpPr>
            <a:endCxn id="12" idx="7"/>
          </p:cNvCxnSpPr>
          <p:nvPr/>
        </p:nvCxnSpPr>
        <p:spPr>
          <a:xfrm flipH="1">
            <a:off x="7503237" y="4801249"/>
            <a:ext cx="516511" cy="30502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12" idx="5"/>
            <a:endCxn id="11" idx="5"/>
          </p:cNvCxnSpPr>
          <p:nvPr/>
        </p:nvCxnSpPr>
        <p:spPr>
          <a:xfrm flipH="1" flipV="1">
            <a:off x="6791541" y="4776061"/>
            <a:ext cx="711696" cy="43204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8039450" y="3933056"/>
            <a:ext cx="21091" cy="79254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14" idx="6"/>
          </p:cNvCxnSpPr>
          <p:nvPr/>
        </p:nvCxnSpPr>
        <p:spPr>
          <a:xfrm flipH="1" flipV="1">
            <a:off x="7422846" y="3460668"/>
            <a:ext cx="677546" cy="4723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1143000"/>
          </a:xfrm>
        </p:spPr>
        <p:txBody>
          <a:bodyPr>
            <a:normAutofit/>
          </a:bodyPr>
          <a:lstStyle/>
          <a:p>
            <a:pPr algn="l"/>
            <a:r>
              <a:rPr lang="en-ZA" sz="3600" b="1" i="1" dirty="0" smtClean="0"/>
              <a:t>.</a:t>
            </a:r>
            <a:r>
              <a:rPr lang="en-ZA" sz="3600" b="1" i="1" dirty="0" err="1" smtClean="0"/>
              <a:t>shp</a:t>
            </a:r>
            <a:r>
              <a:rPr lang="en-ZA" sz="3600" b="1" i="1" dirty="0" smtClean="0"/>
              <a:t> in more detail</a:t>
            </a:r>
            <a:endParaRPr lang="en-ZA" sz="3600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691680" y="1600200"/>
            <a:ext cx="7200800" cy="49971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ZA" sz="3600" i="1" dirty="0" smtClean="0"/>
              <a:t>.</a:t>
            </a:r>
            <a:r>
              <a:rPr lang="en-ZA" sz="3600" i="1" dirty="0" err="1" smtClean="0"/>
              <a:t>shp</a:t>
            </a:r>
            <a:r>
              <a:rPr lang="en-ZA" sz="3600" i="1" dirty="0" smtClean="0"/>
              <a:t> contains all the geo location data.</a:t>
            </a:r>
          </a:p>
          <a:p>
            <a:pPr marL="914400" lvl="2" indent="0">
              <a:buNone/>
            </a:pPr>
            <a:endParaRPr lang="en-ZA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547664" y="1412776"/>
            <a:ext cx="734481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79512" y="1410163"/>
            <a:ext cx="1368152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1181970"/>
              </p:ext>
            </p:extLst>
          </p:nvPr>
        </p:nvGraphicFramePr>
        <p:xfrm>
          <a:off x="1979712" y="3573016"/>
          <a:ext cx="3768081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760"/>
                <a:gridCol w="1296144"/>
                <a:gridCol w="158417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Index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Y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X</a:t>
                      </a:r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31.5867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-32.6729</a:t>
                      </a:r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1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dirty="0" smtClean="0"/>
                        <a:t>31.8769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-33.8394</a:t>
                      </a:r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1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dirty="0" smtClean="0"/>
                        <a:t>31.1762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-31.8617</a:t>
                      </a:r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1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dirty="0" smtClean="0"/>
                        <a:t>31.3846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-31.2675</a:t>
                      </a:r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1</a:t>
                      </a:r>
                      <a:endParaRPr lang="en-ZA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dirty="0" smtClean="0"/>
                        <a:t>31.9825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-32.3578</a:t>
                      </a:r>
                      <a:endParaRPr lang="en-ZA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ZA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Oval 4"/>
          <p:cNvSpPr/>
          <p:nvPr/>
        </p:nvSpPr>
        <p:spPr>
          <a:xfrm>
            <a:off x="7350838" y="3409750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1" name="Oval 10"/>
          <p:cNvSpPr/>
          <p:nvPr/>
        </p:nvSpPr>
        <p:spPr>
          <a:xfrm>
            <a:off x="6668616" y="4653136"/>
            <a:ext cx="144016" cy="14401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2" name="Oval 11"/>
          <p:cNvSpPr/>
          <p:nvPr/>
        </p:nvSpPr>
        <p:spPr>
          <a:xfrm>
            <a:off x="7380312" y="5085184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3" name="Oval 12"/>
          <p:cNvSpPr/>
          <p:nvPr/>
        </p:nvSpPr>
        <p:spPr>
          <a:xfrm>
            <a:off x="7956376" y="4704511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4" name="Oval 13"/>
          <p:cNvSpPr/>
          <p:nvPr/>
        </p:nvSpPr>
        <p:spPr>
          <a:xfrm>
            <a:off x="7956376" y="3861048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19" name="Straight Arrow Connector 18"/>
          <p:cNvCxnSpPr>
            <a:stCxn id="21" idx="2"/>
          </p:cNvCxnSpPr>
          <p:nvPr/>
        </p:nvCxnSpPr>
        <p:spPr>
          <a:xfrm flipH="1">
            <a:off x="3635896" y="2934236"/>
            <a:ext cx="180020" cy="4947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5028746" y="2937910"/>
            <a:ext cx="180020" cy="4947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275856" y="2564904"/>
            <a:ext cx="1080120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dirty="0" smtClean="0"/>
              <a:t>Latitude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680012" y="2568578"/>
            <a:ext cx="1188132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dirty="0" smtClean="0"/>
              <a:t>Longitude</a:t>
            </a:r>
          </a:p>
        </p:txBody>
      </p:sp>
    </p:spTree>
    <p:extLst>
      <p:ext uri="{BB962C8B-B14F-4D97-AF65-F5344CB8AC3E}">
        <p14:creationId xmlns:p14="http://schemas.microsoft.com/office/powerpoint/2010/main" val="397759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"/>
    </mc:Choice>
    <mc:Fallback xmlns="">
      <p:transition spd="slow" advTm="5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0" y="0"/>
            <a:ext cx="154766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ZA" sz="1600" dirty="0" smtClean="0">
              <a:solidFill>
                <a:prstClr val="white"/>
              </a:solidFill>
            </a:endParaRPr>
          </a:p>
          <a:p>
            <a:endParaRPr lang="en-ZA" sz="1600" dirty="0">
              <a:solidFill>
                <a:prstClr val="white"/>
              </a:solidFill>
            </a:endParaRPr>
          </a:p>
          <a:p>
            <a:endParaRPr lang="en-ZA" sz="1600" dirty="0" smtClean="0">
              <a:solidFill>
                <a:prstClr val="white"/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What is spatial data?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is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it useful?</a:t>
            </a:r>
          </a:p>
          <a:p>
            <a:endParaRPr lang="en-ZA" sz="500" i="1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/>
                </a:solidFill>
              </a:rPr>
              <a:t>Spatial </a:t>
            </a:r>
            <a:r>
              <a:rPr lang="en-ZA" sz="1600" dirty="0">
                <a:solidFill>
                  <a:schemeClr val="bg1"/>
                </a:solidFill>
              </a:rPr>
              <a:t>Data </a:t>
            </a:r>
            <a:r>
              <a:rPr lang="en-ZA" sz="1600" dirty="0" smtClean="0">
                <a:solidFill>
                  <a:schemeClr val="bg1"/>
                </a:solidFill>
              </a:rPr>
              <a:t>Structure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gpsmap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Graphically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Syntax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Demo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it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works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Acknowled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 -</a:t>
            </a:r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gments</a:t>
            </a:r>
            <a:endParaRPr lang="en-ZA" sz="1600" dirty="0">
              <a:solidFill>
                <a:schemeClr val="bg1">
                  <a:lumMod val="75000"/>
                </a:schemeClr>
              </a:solidFill>
            </a:endParaRPr>
          </a:p>
          <a:p>
            <a:endParaRPr lang="en-ZA" sz="1600" dirty="0"/>
          </a:p>
          <a:p>
            <a:endParaRPr lang="en-ZA" sz="1600" dirty="0">
              <a:solidFill>
                <a:prstClr val="white"/>
              </a:solidFill>
            </a:endParaRPr>
          </a:p>
        </p:txBody>
      </p:sp>
      <p:cxnSp>
        <p:nvCxnSpPr>
          <p:cNvPr id="33" name="Straight Connector 32"/>
          <p:cNvCxnSpPr>
            <a:endCxn id="12" idx="7"/>
          </p:cNvCxnSpPr>
          <p:nvPr/>
        </p:nvCxnSpPr>
        <p:spPr>
          <a:xfrm flipH="1">
            <a:off x="7503237" y="4801249"/>
            <a:ext cx="516511" cy="30502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12" idx="5"/>
            <a:endCxn id="11" idx="5"/>
          </p:cNvCxnSpPr>
          <p:nvPr/>
        </p:nvCxnSpPr>
        <p:spPr>
          <a:xfrm flipH="1" flipV="1">
            <a:off x="6791541" y="4776061"/>
            <a:ext cx="711696" cy="43204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8039450" y="3933056"/>
            <a:ext cx="21091" cy="79254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1" idx="0"/>
            <a:endCxn id="10" idx="4"/>
          </p:cNvCxnSpPr>
          <p:nvPr/>
        </p:nvCxnSpPr>
        <p:spPr>
          <a:xfrm flipH="1" flipV="1">
            <a:off x="6732240" y="4005064"/>
            <a:ext cx="8384" cy="64807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14" idx="6"/>
          </p:cNvCxnSpPr>
          <p:nvPr/>
        </p:nvCxnSpPr>
        <p:spPr>
          <a:xfrm flipH="1" flipV="1">
            <a:off x="7422846" y="3460668"/>
            <a:ext cx="677546" cy="4723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0" idx="3"/>
            <a:endCxn id="5" idx="7"/>
          </p:cNvCxnSpPr>
          <p:nvPr/>
        </p:nvCxnSpPr>
        <p:spPr>
          <a:xfrm flipV="1">
            <a:off x="6681323" y="3430841"/>
            <a:ext cx="792440" cy="55313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1143000"/>
          </a:xfrm>
        </p:spPr>
        <p:txBody>
          <a:bodyPr>
            <a:normAutofit/>
          </a:bodyPr>
          <a:lstStyle/>
          <a:p>
            <a:pPr algn="l"/>
            <a:r>
              <a:rPr lang="en-ZA" sz="3600" b="1" i="1" dirty="0" smtClean="0"/>
              <a:t>.</a:t>
            </a:r>
            <a:r>
              <a:rPr lang="en-ZA" sz="3600" b="1" i="1" dirty="0" err="1" smtClean="0"/>
              <a:t>shp</a:t>
            </a:r>
            <a:r>
              <a:rPr lang="en-ZA" sz="3600" b="1" i="1" dirty="0" smtClean="0"/>
              <a:t> in more detail</a:t>
            </a:r>
            <a:endParaRPr lang="en-ZA" sz="3600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691680" y="1600200"/>
            <a:ext cx="7200800" cy="49971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ZA" sz="3600" i="1" dirty="0" smtClean="0"/>
              <a:t>.</a:t>
            </a:r>
            <a:r>
              <a:rPr lang="en-ZA" sz="3600" i="1" dirty="0" err="1" smtClean="0"/>
              <a:t>shp</a:t>
            </a:r>
            <a:r>
              <a:rPr lang="en-ZA" sz="3600" i="1" dirty="0" smtClean="0"/>
              <a:t> contains all the geo location data.</a:t>
            </a:r>
          </a:p>
          <a:p>
            <a:pPr marL="914400" lvl="2" indent="0">
              <a:buNone/>
            </a:pPr>
            <a:endParaRPr lang="en-ZA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547664" y="1412776"/>
            <a:ext cx="734481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79512" y="1410163"/>
            <a:ext cx="1368152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7725485"/>
              </p:ext>
            </p:extLst>
          </p:nvPr>
        </p:nvGraphicFramePr>
        <p:xfrm>
          <a:off x="1979712" y="3573016"/>
          <a:ext cx="3768081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760"/>
                <a:gridCol w="1296144"/>
                <a:gridCol w="158417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Index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Y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X</a:t>
                      </a:r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31.5867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-32.6729</a:t>
                      </a:r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1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dirty="0" smtClean="0"/>
                        <a:t>31.8769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-33.8394</a:t>
                      </a:r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1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dirty="0" smtClean="0"/>
                        <a:t>31.1762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-31.8617</a:t>
                      </a:r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1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dirty="0" smtClean="0"/>
                        <a:t>31.3846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-31.2675</a:t>
                      </a:r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1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dirty="0" smtClean="0"/>
                        <a:t>31.9825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-32.3578</a:t>
                      </a:r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1</a:t>
                      </a:r>
                      <a:endParaRPr lang="en-ZA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dirty="0" smtClean="0"/>
                        <a:t>31.6112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-32.3698</a:t>
                      </a:r>
                      <a:endParaRPr lang="en-ZA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5" name="Oval 4"/>
          <p:cNvSpPr/>
          <p:nvPr/>
        </p:nvSpPr>
        <p:spPr>
          <a:xfrm>
            <a:off x="7350838" y="3409750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0" name="Oval 9"/>
          <p:cNvSpPr/>
          <p:nvPr/>
        </p:nvSpPr>
        <p:spPr>
          <a:xfrm>
            <a:off x="6660232" y="3861048"/>
            <a:ext cx="144016" cy="14401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1" name="Oval 10"/>
          <p:cNvSpPr/>
          <p:nvPr/>
        </p:nvSpPr>
        <p:spPr>
          <a:xfrm>
            <a:off x="6668616" y="4653136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2" name="Oval 11"/>
          <p:cNvSpPr/>
          <p:nvPr/>
        </p:nvSpPr>
        <p:spPr>
          <a:xfrm>
            <a:off x="7380312" y="5085184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3" name="Oval 12"/>
          <p:cNvSpPr/>
          <p:nvPr/>
        </p:nvSpPr>
        <p:spPr>
          <a:xfrm>
            <a:off x="7956376" y="4704511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4" name="Oval 13"/>
          <p:cNvSpPr/>
          <p:nvPr/>
        </p:nvSpPr>
        <p:spPr>
          <a:xfrm>
            <a:off x="7956376" y="3861048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21" name="Straight Arrow Connector 20"/>
          <p:cNvCxnSpPr>
            <a:stCxn id="23" idx="2"/>
          </p:cNvCxnSpPr>
          <p:nvPr/>
        </p:nvCxnSpPr>
        <p:spPr>
          <a:xfrm flipH="1">
            <a:off x="3635896" y="2934236"/>
            <a:ext cx="180020" cy="4947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5028746" y="2937910"/>
            <a:ext cx="180020" cy="4947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3275856" y="2564904"/>
            <a:ext cx="1080120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dirty="0" smtClean="0"/>
              <a:t>Latitude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680012" y="2568578"/>
            <a:ext cx="1188132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dirty="0" smtClean="0"/>
              <a:t>Longitude</a:t>
            </a:r>
          </a:p>
        </p:txBody>
      </p:sp>
    </p:spTree>
    <p:extLst>
      <p:ext uri="{BB962C8B-B14F-4D97-AF65-F5344CB8AC3E}">
        <p14:creationId xmlns:p14="http://schemas.microsoft.com/office/powerpoint/2010/main" val="927906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"/>
    </mc:Choice>
    <mc:Fallback xmlns="">
      <p:transition spd="slow" advTm="5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0"/>
            <a:ext cx="154766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ZA" sz="1600" dirty="0" smtClean="0">
              <a:solidFill>
                <a:prstClr val="white"/>
              </a:solidFill>
            </a:endParaRPr>
          </a:p>
          <a:p>
            <a:endParaRPr lang="en-ZA" sz="1600" dirty="0">
              <a:solidFill>
                <a:prstClr val="white"/>
              </a:solidFill>
            </a:endParaRPr>
          </a:p>
          <a:p>
            <a:endParaRPr lang="en-ZA" sz="1600" dirty="0" smtClean="0">
              <a:solidFill>
                <a:prstClr val="white"/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What is spatial data?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is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it useful?</a:t>
            </a:r>
          </a:p>
          <a:p>
            <a:endParaRPr lang="en-ZA" sz="500" i="1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/>
                </a:solidFill>
              </a:rPr>
              <a:t>Spatial </a:t>
            </a:r>
            <a:r>
              <a:rPr lang="en-ZA" sz="1600" dirty="0">
                <a:solidFill>
                  <a:schemeClr val="bg1"/>
                </a:solidFill>
              </a:rPr>
              <a:t>Data </a:t>
            </a:r>
            <a:r>
              <a:rPr lang="en-ZA" sz="1600" dirty="0" smtClean="0">
                <a:solidFill>
                  <a:schemeClr val="bg1"/>
                </a:solidFill>
              </a:rPr>
              <a:t>Structure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gpsmap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Graphically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Syntax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Demo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it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works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Acknowled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 -</a:t>
            </a:r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gments</a:t>
            </a:r>
            <a:endParaRPr lang="en-ZA" sz="1600" dirty="0">
              <a:solidFill>
                <a:schemeClr val="bg1">
                  <a:lumMod val="75000"/>
                </a:schemeClr>
              </a:solidFill>
            </a:endParaRPr>
          </a:p>
          <a:p>
            <a:endParaRPr lang="en-ZA" sz="1600" dirty="0"/>
          </a:p>
          <a:p>
            <a:endParaRPr lang="en-ZA" sz="1600" dirty="0">
              <a:solidFill>
                <a:prstClr val="white"/>
              </a:solidFill>
            </a:endParaRPr>
          </a:p>
        </p:txBody>
      </p:sp>
      <p:sp>
        <p:nvSpPr>
          <p:cNvPr id="43" name="Isosceles Triangle 42"/>
          <p:cNvSpPr/>
          <p:nvPr/>
        </p:nvSpPr>
        <p:spPr>
          <a:xfrm rot="10800000">
            <a:off x="6681320" y="4725601"/>
            <a:ext cx="1419072" cy="431585"/>
          </a:xfrm>
          <a:prstGeom prst="triangle">
            <a:avLst>
              <a:gd name="adj" fmla="val 45999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1" name="Isosceles Triangle 40"/>
          <p:cNvSpPr/>
          <p:nvPr/>
        </p:nvSpPr>
        <p:spPr>
          <a:xfrm>
            <a:off x="6740625" y="3471212"/>
            <a:ext cx="1359768" cy="461843"/>
          </a:xfrm>
          <a:prstGeom prst="triangl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0" name="Rectangle 39"/>
          <p:cNvSpPr/>
          <p:nvPr/>
        </p:nvSpPr>
        <p:spPr>
          <a:xfrm>
            <a:off x="6732239" y="3933056"/>
            <a:ext cx="1328301" cy="79254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33" name="Straight Connector 32"/>
          <p:cNvCxnSpPr>
            <a:endCxn id="12" idx="7"/>
          </p:cNvCxnSpPr>
          <p:nvPr/>
        </p:nvCxnSpPr>
        <p:spPr>
          <a:xfrm flipH="1">
            <a:off x="7503237" y="4801249"/>
            <a:ext cx="516511" cy="30502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12" idx="5"/>
            <a:endCxn id="11" idx="5"/>
          </p:cNvCxnSpPr>
          <p:nvPr/>
        </p:nvCxnSpPr>
        <p:spPr>
          <a:xfrm flipH="1" flipV="1">
            <a:off x="6791541" y="4776061"/>
            <a:ext cx="711696" cy="43204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8039450" y="3933056"/>
            <a:ext cx="21091" cy="79254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1" idx="0"/>
            <a:endCxn id="10" idx="4"/>
          </p:cNvCxnSpPr>
          <p:nvPr/>
        </p:nvCxnSpPr>
        <p:spPr>
          <a:xfrm flipH="1" flipV="1">
            <a:off x="6732240" y="4005064"/>
            <a:ext cx="8384" cy="64807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14" idx="6"/>
          </p:cNvCxnSpPr>
          <p:nvPr/>
        </p:nvCxnSpPr>
        <p:spPr>
          <a:xfrm flipH="1" flipV="1">
            <a:off x="7422846" y="3460668"/>
            <a:ext cx="677546" cy="4723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0" idx="3"/>
            <a:endCxn id="5" idx="7"/>
          </p:cNvCxnSpPr>
          <p:nvPr/>
        </p:nvCxnSpPr>
        <p:spPr>
          <a:xfrm flipV="1">
            <a:off x="6681323" y="3430841"/>
            <a:ext cx="792440" cy="55313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1143000"/>
          </a:xfrm>
        </p:spPr>
        <p:txBody>
          <a:bodyPr>
            <a:normAutofit/>
          </a:bodyPr>
          <a:lstStyle/>
          <a:p>
            <a:pPr algn="l"/>
            <a:r>
              <a:rPr lang="en-ZA" sz="3600" b="1" i="1" dirty="0" smtClean="0"/>
              <a:t>.</a:t>
            </a:r>
            <a:r>
              <a:rPr lang="en-ZA" sz="3600" b="1" i="1" dirty="0" err="1" smtClean="0"/>
              <a:t>shp</a:t>
            </a:r>
            <a:r>
              <a:rPr lang="en-ZA" sz="3600" b="1" i="1" dirty="0" smtClean="0"/>
              <a:t> in more detail</a:t>
            </a:r>
            <a:endParaRPr lang="en-ZA" sz="3600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691680" y="1600200"/>
            <a:ext cx="7200800" cy="49971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ZA" sz="3600" i="1" dirty="0" smtClean="0"/>
              <a:t>.</a:t>
            </a:r>
            <a:r>
              <a:rPr lang="en-ZA" sz="3600" i="1" dirty="0" err="1" smtClean="0"/>
              <a:t>shp</a:t>
            </a:r>
            <a:r>
              <a:rPr lang="en-ZA" sz="3600" i="1" dirty="0" smtClean="0"/>
              <a:t> contains all the geo location data.</a:t>
            </a:r>
          </a:p>
          <a:p>
            <a:pPr marL="914400" lvl="2" indent="0">
              <a:buNone/>
            </a:pPr>
            <a:endParaRPr lang="en-ZA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547664" y="1412776"/>
            <a:ext cx="734481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79512" y="1410163"/>
            <a:ext cx="1368152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5960335"/>
              </p:ext>
            </p:extLst>
          </p:nvPr>
        </p:nvGraphicFramePr>
        <p:xfrm>
          <a:off x="1979712" y="3573016"/>
          <a:ext cx="3768081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760"/>
                <a:gridCol w="1296144"/>
                <a:gridCol w="158417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Index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Y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X</a:t>
                      </a:r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31.5867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-32.6729</a:t>
                      </a:r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1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dirty="0" smtClean="0"/>
                        <a:t>31.8769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-33.8394</a:t>
                      </a:r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1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dirty="0" smtClean="0"/>
                        <a:t>31.1762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-31.8617</a:t>
                      </a:r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1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dirty="0" smtClean="0"/>
                        <a:t>31.3846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-31.2675</a:t>
                      </a:r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1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dirty="0" smtClean="0"/>
                        <a:t>31.9825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-32.3578</a:t>
                      </a:r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1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dirty="0" smtClean="0"/>
                        <a:t>31.6112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-32.3698</a:t>
                      </a:r>
                      <a:endParaRPr lang="en-ZA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Oval 4"/>
          <p:cNvSpPr/>
          <p:nvPr/>
        </p:nvSpPr>
        <p:spPr>
          <a:xfrm>
            <a:off x="7350838" y="3409750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0" name="Oval 9"/>
          <p:cNvSpPr/>
          <p:nvPr/>
        </p:nvSpPr>
        <p:spPr>
          <a:xfrm>
            <a:off x="6660232" y="3861048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1" name="Oval 10"/>
          <p:cNvSpPr/>
          <p:nvPr/>
        </p:nvSpPr>
        <p:spPr>
          <a:xfrm>
            <a:off x="6668616" y="4653136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2" name="Oval 11"/>
          <p:cNvSpPr/>
          <p:nvPr/>
        </p:nvSpPr>
        <p:spPr>
          <a:xfrm>
            <a:off x="7380312" y="5085184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3" name="Oval 12"/>
          <p:cNvSpPr/>
          <p:nvPr/>
        </p:nvSpPr>
        <p:spPr>
          <a:xfrm>
            <a:off x="7956376" y="4704511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4" name="Oval 13"/>
          <p:cNvSpPr/>
          <p:nvPr/>
        </p:nvSpPr>
        <p:spPr>
          <a:xfrm>
            <a:off x="7956376" y="3861048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8" name="TextBox 7"/>
          <p:cNvSpPr txBox="1"/>
          <p:nvPr/>
        </p:nvSpPr>
        <p:spPr>
          <a:xfrm>
            <a:off x="8039450" y="5446110"/>
            <a:ext cx="93191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ZA" dirty="0" smtClean="0"/>
              <a:t>Polygon</a:t>
            </a:r>
            <a:endParaRPr lang="en-ZA" dirty="0"/>
          </a:p>
        </p:txBody>
      </p:sp>
      <p:cxnSp>
        <p:nvCxnSpPr>
          <p:cNvPr id="17" name="Straight Arrow Connector 16"/>
          <p:cNvCxnSpPr>
            <a:stCxn id="8" idx="0"/>
          </p:cNvCxnSpPr>
          <p:nvPr/>
        </p:nvCxnSpPr>
        <p:spPr>
          <a:xfrm flipH="1" flipV="1">
            <a:off x="7956376" y="5106275"/>
            <a:ext cx="549030" cy="3398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31" idx="2"/>
          </p:cNvCxnSpPr>
          <p:nvPr/>
        </p:nvCxnSpPr>
        <p:spPr>
          <a:xfrm flipH="1">
            <a:off x="3635896" y="2934236"/>
            <a:ext cx="180020" cy="4947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>
            <a:off x="5028746" y="2937910"/>
            <a:ext cx="180020" cy="4947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3275856" y="2564904"/>
            <a:ext cx="1080120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dirty="0" smtClean="0"/>
              <a:t>Latitude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680012" y="2568578"/>
            <a:ext cx="1188132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dirty="0" smtClean="0"/>
              <a:t>Longitude</a:t>
            </a:r>
          </a:p>
        </p:txBody>
      </p:sp>
    </p:spTree>
    <p:extLst>
      <p:ext uri="{BB962C8B-B14F-4D97-AF65-F5344CB8AC3E}">
        <p14:creationId xmlns:p14="http://schemas.microsoft.com/office/powerpoint/2010/main" val="1951389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54766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ZA" sz="1600" dirty="0" smtClean="0">
              <a:solidFill>
                <a:prstClr val="white"/>
              </a:solidFill>
            </a:endParaRPr>
          </a:p>
          <a:p>
            <a:endParaRPr lang="en-ZA" sz="1600" dirty="0">
              <a:solidFill>
                <a:prstClr val="white"/>
              </a:solidFill>
            </a:endParaRPr>
          </a:p>
          <a:p>
            <a:endParaRPr lang="en-ZA" sz="1600" dirty="0" smtClean="0">
              <a:solidFill>
                <a:prstClr val="white"/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What is spatial data?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is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it useful?</a:t>
            </a:r>
          </a:p>
          <a:p>
            <a:endParaRPr lang="en-ZA" sz="500" i="1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/>
                </a:solidFill>
              </a:rPr>
              <a:t>Spatial </a:t>
            </a:r>
            <a:r>
              <a:rPr lang="en-ZA" sz="1600" dirty="0">
                <a:solidFill>
                  <a:schemeClr val="bg1"/>
                </a:solidFill>
              </a:rPr>
              <a:t>Data </a:t>
            </a:r>
            <a:r>
              <a:rPr lang="en-ZA" sz="1600" dirty="0" smtClean="0">
                <a:solidFill>
                  <a:schemeClr val="bg1"/>
                </a:solidFill>
              </a:rPr>
              <a:t>Structure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gpsmap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Graphically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Syntax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Demo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it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works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Acknowled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 -</a:t>
            </a:r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gments</a:t>
            </a:r>
            <a:endParaRPr lang="en-ZA" sz="1600" dirty="0">
              <a:solidFill>
                <a:schemeClr val="bg1">
                  <a:lumMod val="75000"/>
                </a:schemeClr>
              </a:solidFill>
            </a:endParaRPr>
          </a:p>
          <a:p>
            <a:endParaRPr lang="en-ZA" sz="1600" dirty="0"/>
          </a:p>
          <a:p>
            <a:endParaRPr lang="en-ZA" sz="1600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1143000"/>
          </a:xfrm>
        </p:spPr>
        <p:txBody>
          <a:bodyPr>
            <a:normAutofit/>
          </a:bodyPr>
          <a:lstStyle/>
          <a:p>
            <a:pPr algn="l"/>
            <a:r>
              <a:rPr lang="en-ZA" sz="3600" b="1" i="1" dirty="0" smtClean="0"/>
              <a:t>.dbf in more detail</a:t>
            </a:r>
            <a:endParaRPr lang="en-ZA" sz="3600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691680" y="1600200"/>
            <a:ext cx="7200800" cy="49971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ZA" sz="3600" i="1" dirty="0" smtClean="0"/>
              <a:t>.dbf contains the attributes of the Shapefile. These are user defined attributes.</a:t>
            </a:r>
          </a:p>
          <a:p>
            <a:pPr marL="914400" lvl="2" indent="0">
              <a:buNone/>
            </a:pPr>
            <a:endParaRPr lang="en-ZA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547664" y="1412776"/>
            <a:ext cx="734481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79512" y="1410163"/>
            <a:ext cx="1368152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0781197"/>
              </p:ext>
            </p:extLst>
          </p:nvPr>
        </p:nvGraphicFramePr>
        <p:xfrm>
          <a:off x="1763689" y="4005064"/>
          <a:ext cx="3312366" cy="7416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  <a:gridCol w="1224136"/>
                <a:gridCol w="792087"/>
              </a:tblGrid>
              <a:tr h="370840">
                <a:tc>
                  <a:txBody>
                    <a:bodyPr/>
                    <a:lstStyle/>
                    <a:p>
                      <a:r>
                        <a:rPr lang="en-ZA" dirty="0" err="1" smtClean="0"/>
                        <a:t>Attribute1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err="1" smtClean="0"/>
                        <a:t>Attribute2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Index</a:t>
                      </a:r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Province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Country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1</a:t>
                      </a:r>
                      <a:endParaRPr lang="en-ZA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3429000"/>
            <a:ext cx="3283553" cy="213430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26592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0"/>
            <a:ext cx="154766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ZA" sz="1600" dirty="0" smtClean="0">
              <a:solidFill>
                <a:prstClr val="white"/>
              </a:solidFill>
            </a:endParaRPr>
          </a:p>
          <a:p>
            <a:endParaRPr lang="en-ZA" sz="1600" dirty="0">
              <a:solidFill>
                <a:prstClr val="white"/>
              </a:solidFill>
            </a:endParaRPr>
          </a:p>
          <a:p>
            <a:endParaRPr lang="en-ZA" sz="1600" dirty="0" smtClean="0">
              <a:solidFill>
                <a:prstClr val="white"/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What is spatial data?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is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it useful?</a:t>
            </a:r>
          </a:p>
          <a:p>
            <a:endParaRPr lang="en-ZA" sz="500" i="1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/>
                </a:solidFill>
              </a:rPr>
              <a:t>Spatial </a:t>
            </a:r>
            <a:r>
              <a:rPr lang="en-ZA" sz="1600" dirty="0">
                <a:solidFill>
                  <a:schemeClr val="bg1"/>
                </a:solidFill>
              </a:rPr>
              <a:t>Data </a:t>
            </a:r>
            <a:r>
              <a:rPr lang="en-ZA" sz="1600" dirty="0" smtClean="0">
                <a:solidFill>
                  <a:schemeClr val="bg1"/>
                </a:solidFill>
              </a:rPr>
              <a:t>Structure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gpsmap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Graphically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Syntax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Demo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it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works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Acknowled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 -</a:t>
            </a:r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gments</a:t>
            </a:r>
            <a:endParaRPr lang="en-ZA" sz="1600" dirty="0">
              <a:solidFill>
                <a:schemeClr val="bg1">
                  <a:lumMod val="75000"/>
                </a:schemeClr>
              </a:solidFill>
            </a:endParaRPr>
          </a:p>
          <a:p>
            <a:endParaRPr lang="en-ZA" sz="1600" dirty="0"/>
          </a:p>
          <a:p>
            <a:endParaRPr lang="en-ZA" sz="1600" dirty="0">
              <a:solidFill>
                <a:prstClr val="white"/>
              </a:solidFill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5076056" y="4509120"/>
            <a:ext cx="504056" cy="864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076056" y="4509120"/>
            <a:ext cx="576064" cy="5040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076056" y="4509120"/>
            <a:ext cx="6480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1143000"/>
          </a:xfrm>
        </p:spPr>
        <p:txBody>
          <a:bodyPr>
            <a:normAutofit/>
          </a:bodyPr>
          <a:lstStyle/>
          <a:p>
            <a:pPr algn="l"/>
            <a:r>
              <a:rPr lang="en-ZA" sz="3600" b="1" i="1" dirty="0" smtClean="0"/>
              <a:t>.dbf in more detail</a:t>
            </a:r>
            <a:endParaRPr lang="en-ZA" sz="3600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691680" y="1600200"/>
            <a:ext cx="7200800" cy="49971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ZA" sz="3600" i="1" dirty="0" smtClean="0"/>
              <a:t>.dbf records merge to .</a:t>
            </a:r>
            <a:r>
              <a:rPr lang="en-ZA" sz="3600" i="1" dirty="0" err="1" smtClean="0"/>
              <a:t>shp</a:t>
            </a:r>
            <a:r>
              <a:rPr lang="en-ZA" sz="3600" i="1" dirty="0" smtClean="0"/>
              <a:t> file with a one to many relationship.</a:t>
            </a:r>
          </a:p>
          <a:p>
            <a:pPr marL="914400" lvl="2" indent="0">
              <a:buNone/>
            </a:pPr>
            <a:endParaRPr lang="en-ZA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547664" y="1412776"/>
            <a:ext cx="734481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79512" y="1410163"/>
            <a:ext cx="1368152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064652"/>
              </p:ext>
            </p:extLst>
          </p:nvPr>
        </p:nvGraphicFramePr>
        <p:xfrm>
          <a:off x="1763689" y="4005064"/>
          <a:ext cx="3312366" cy="7416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  <a:gridCol w="1224136"/>
                <a:gridCol w="792087"/>
              </a:tblGrid>
              <a:tr h="370840">
                <a:tc>
                  <a:txBody>
                    <a:bodyPr/>
                    <a:lstStyle/>
                    <a:p>
                      <a:r>
                        <a:rPr lang="en-ZA" dirty="0" err="1" smtClean="0"/>
                        <a:t>Attribute1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err="1" smtClean="0"/>
                        <a:t>Attribute2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Index</a:t>
                      </a:r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Province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Country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1</a:t>
                      </a:r>
                      <a:endParaRPr lang="en-ZA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4322780"/>
              </p:ext>
            </p:extLst>
          </p:nvPr>
        </p:nvGraphicFramePr>
        <p:xfrm>
          <a:off x="5504196" y="3284984"/>
          <a:ext cx="3388284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8280"/>
                <a:gridCol w="1165501"/>
                <a:gridCol w="1424503"/>
              </a:tblGrid>
              <a:tr h="344289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Index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Y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X</a:t>
                      </a:r>
                      <a:endParaRPr lang="en-ZA" dirty="0"/>
                    </a:p>
                  </a:txBody>
                  <a:tcPr/>
                </a:tc>
              </a:tr>
              <a:tr h="344289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31.5867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-32.6729</a:t>
                      </a:r>
                      <a:endParaRPr lang="en-ZA" dirty="0"/>
                    </a:p>
                  </a:txBody>
                  <a:tcPr/>
                </a:tc>
              </a:tr>
              <a:tr h="344289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1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dirty="0" smtClean="0"/>
                        <a:t>31.8769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-33.8394</a:t>
                      </a:r>
                      <a:endParaRPr lang="en-ZA" dirty="0"/>
                    </a:p>
                  </a:txBody>
                  <a:tcPr/>
                </a:tc>
              </a:tr>
              <a:tr h="344289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1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dirty="0" smtClean="0"/>
                        <a:t>31.1762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-31.8617</a:t>
                      </a:r>
                      <a:endParaRPr lang="en-ZA" dirty="0"/>
                    </a:p>
                  </a:txBody>
                  <a:tcPr/>
                </a:tc>
              </a:tr>
              <a:tr h="344289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1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dirty="0" smtClean="0"/>
                        <a:t>31.3846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-31.2675</a:t>
                      </a:r>
                      <a:endParaRPr lang="en-ZA" dirty="0"/>
                    </a:p>
                  </a:txBody>
                  <a:tcPr/>
                </a:tc>
              </a:tr>
              <a:tr h="344289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1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dirty="0" smtClean="0"/>
                        <a:t>31.9825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-32.3578</a:t>
                      </a:r>
                      <a:endParaRPr lang="en-ZA" dirty="0"/>
                    </a:p>
                  </a:txBody>
                  <a:tcPr/>
                </a:tc>
              </a:tr>
              <a:tr h="344289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1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dirty="0" smtClean="0"/>
                        <a:t>31.6112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-32.3698</a:t>
                      </a:r>
                      <a:endParaRPr lang="en-ZA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0" name="Straight Connector 9"/>
          <p:cNvCxnSpPr/>
          <p:nvPr/>
        </p:nvCxnSpPr>
        <p:spPr>
          <a:xfrm flipV="1">
            <a:off x="5076056" y="3861048"/>
            <a:ext cx="432048" cy="6480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5076056" y="4185084"/>
            <a:ext cx="432048" cy="3240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076056" y="4509120"/>
            <a:ext cx="432048" cy="11521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4435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54766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ZA" sz="1600" dirty="0" smtClean="0">
              <a:solidFill>
                <a:prstClr val="white"/>
              </a:solidFill>
            </a:endParaRPr>
          </a:p>
          <a:p>
            <a:endParaRPr lang="en-ZA" sz="1600" dirty="0">
              <a:solidFill>
                <a:prstClr val="white"/>
              </a:solidFill>
            </a:endParaRPr>
          </a:p>
          <a:p>
            <a:endParaRPr lang="en-ZA" sz="1600" dirty="0" smtClean="0">
              <a:solidFill>
                <a:prstClr val="white"/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What is spatial data?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is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it useful?</a:t>
            </a:r>
          </a:p>
          <a:p>
            <a:endParaRPr lang="en-ZA" sz="500" i="1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Spatial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Data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Structure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/>
                </a:solidFill>
              </a:rPr>
              <a:t>gpsmap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Graphically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Syntax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Demo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it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works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Acknowled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 -</a:t>
            </a:r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gments</a:t>
            </a:r>
            <a:endParaRPr lang="en-ZA" sz="1600" dirty="0">
              <a:solidFill>
                <a:schemeClr val="bg1">
                  <a:lumMod val="75000"/>
                </a:schemeClr>
              </a:solidFill>
            </a:endParaRPr>
          </a:p>
          <a:p>
            <a:endParaRPr lang="en-ZA" sz="1600" dirty="0"/>
          </a:p>
          <a:p>
            <a:endParaRPr lang="en-ZA" sz="1600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1143000"/>
          </a:xfrm>
        </p:spPr>
        <p:txBody>
          <a:bodyPr>
            <a:normAutofit/>
          </a:bodyPr>
          <a:lstStyle/>
          <a:p>
            <a:pPr algn="l"/>
            <a:r>
              <a:rPr lang="en-ZA" sz="3600" b="1" i="1" dirty="0" smtClean="0"/>
              <a:t>gpsmap: Introduction</a:t>
            </a:r>
            <a:endParaRPr lang="en-ZA" sz="3600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691680" y="1600200"/>
            <a:ext cx="7200800" cy="49971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ZA" sz="3600" i="1" dirty="0" smtClean="0"/>
              <a:t>gpsmap; a user written </a:t>
            </a:r>
            <a:r>
              <a:rPr lang="en-ZA" sz="3600" i="1" dirty="0"/>
              <a:t>S</a:t>
            </a:r>
            <a:r>
              <a:rPr lang="en-ZA" sz="3600" i="1" dirty="0" smtClean="0"/>
              <a:t>tata command to map a </a:t>
            </a:r>
            <a:r>
              <a:rPr lang="en-ZA" sz="3600" i="1" dirty="0" err="1" smtClean="0"/>
              <a:t>gps</a:t>
            </a:r>
            <a:r>
              <a:rPr lang="en-ZA" sz="3600" i="1" dirty="0" smtClean="0"/>
              <a:t> coordinates onto a Shapefile. </a:t>
            </a:r>
          </a:p>
          <a:p>
            <a:pPr marL="0" indent="0">
              <a:buNone/>
            </a:pPr>
            <a:r>
              <a:rPr lang="en-ZA" sz="2800" i="1" dirty="0" smtClean="0"/>
              <a:t>It produces two main outputs:</a:t>
            </a:r>
          </a:p>
          <a:p>
            <a:pPr marL="0" indent="0">
              <a:buNone/>
            </a:pPr>
            <a:r>
              <a:rPr lang="en-ZA" sz="2400" i="1" u="sng" dirty="0" smtClean="0">
                <a:solidFill>
                  <a:schemeClr val="bg1">
                    <a:lumMod val="50000"/>
                  </a:schemeClr>
                </a:solidFill>
              </a:rPr>
              <a:t>Output 1</a:t>
            </a:r>
          </a:p>
          <a:p>
            <a:pPr marL="0" indent="0">
              <a:buNone/>
            </a:pPr>
            <a:r>
              <a:rPr lang="en-ZA" sz="2400" i="1" dirty="0" smtClean="0">
                <a:solidFill>
                  <a:schemeClr val="bg1">
                    <a:lumMod val="50000"/>
                  </a:schemeClr>
                </a:solidFill>
              </a:rPr>
              <a:t>Binary variable indicating whether the GPS coordinates were mapped to the .</a:t>
            </a:r>
            <a:r>
              <a:rPr lang="en-ZA" sz="2400" i="1" dirty="0" err="1" smtClean="0">
                <a:solidFill>
                  <a:schemeClr val="bg1">
                    <a:lumMod val="50000"/>
                  </a:schemeClr>
                </a:solidFill>
              </a:rPr>
              <a:t>shp</a:t>
            </a:r>
            <a:endParaRPr lang="en-ZA" sz="2400" i="1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ZA" sz="2400" i="1" u="sng" dirty="0" smtClean="0">
                <a:solidFill>
                  <a:schemeClr val="bg1">
                    <a:lumMod val="50000"/>
                  </a:schemeClr>
                </a:solidFill>
              </a:rPr>
              <a:t>Output 2</a:t>
            </a:r>
          </a:p>
          <a:p>
            <a:pPr marL="0" indent="0">
              <a:buNone/>
            </a:pPr>
            <a:r>
              <a:rPr lang="en-ZA" sz="2400" i="1" dirty="0" smtClean="0">
                <a:solidFill>
                  <a:schemeClr val="bg1">
                    <a:lumMod val="50000"/>
                  </a:schemeClr>
                </a:solidFill>
              </a:rPr>
              <a:t>Where the coordinates were mapped, gpsmap returns the attribute table from the .dbf file.</a:t>
            </a:r>
          </a:p>
          <a:p>
            <a:pPr marL="914400" lvl="2" indent="0">
              <a:buNone/>
            </a:pPr>
            <a:endParaRPr lang="en-ZA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547664" y="1412776"/>
            <a:ext cx="734481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79512" y="1410163"/>
            <a:ext cx="1368152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0156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445030"/>
              </p:ext>
            </p:extLst>
          </p:nvPr>
        </p:nvGraphicFramePr>
        <p:xfrm>
          <a:off x="1852844" y="3108159"/>
          <a:ext cx="6895620" cy="30122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7810"/>
                <a:gridCol w="3447810"/>
              </a:tblGrid>
              <a:tr h="362766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OUTSIDE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INSIDE</a:t>
                      </a:r>
                      <a:endParaRPr lang="en-ZA" dirty="0"/>
                    </a:p>
                  </a:txBody>
                  <a:tcPr/>
                </a:tc>
              </a:tr>
              <a:tr h="2088705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</a:tr>
              <a:tr h="557765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Valid =</a:t>
                      </a:r>
                      <a:r>
                        <a:rPr lang="en-ZA" baseline="0" dirty="0" smtClean="0"/>
                        <a:t> 0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Valid =</a:t>
                      </a:r>
                      <a:r>
                        <a:rPr lang="en-ZA" baseline="0" dirty="0" smtClean="0"/>
                        <a:t>  1</a:t>
                      </a:r>
                      <a:endParaRPr lang="en-ZA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5" name="Rectangle 24"/>
          <p:cNvSpPr/>
          <p:nvPr/>
        </p:nvSpPr>
        <p:spPr>
          <a:xfrm>
            <a:off x="0" y="0"/>
            <a:ext cx="154766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ZA" sz="1600" dirty="0" smtClean="0">
              <a:solidFill>
                <a:prstClr val="white"/>
              </a:solidFill>
            </a:endParaRPr>
          </a:p>
          <a:p>
            <a:endParaRPr lang="en-ZA" sz="1600" dirty="0">
              <a:solidFill>
                <a:prstClr val="white"/>
              </a:solidFill>
            </a:endParaRPr>
          </a:p>
          <a:p>
            <a:endParaRPr lang="en-ZA" sz="1600" dirty="0" smtClean="0">
              <a:solidFill>
                <a:prstClr val="white"/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What is spatial data?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is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it useful?</a:t>
            </a:r>
          </a:p>
          <a:p>
            <a:endParaRPr lang="en-ZA" sz="500" i="1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Spatial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Data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Structure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gpsmap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/>
                </a:solidFill>
              </a:rPr>
              <a:t>Graphically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Syntax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Demo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it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works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Acknowled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 -</a:t>
            </a:r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gments</a:t>
            </a:r>
            <a:endParaRPr lang="en-ZA" sz="1600" dirty="0">
              <a:solidFill>
                <a:schemeClr val="bg1">
                  <a:lumMod val="75000"/>
                </a:schemeClr>
              </a:solidFill>
            </a:endParaRPr>
          </a:p>
          <a:p>
            <a:endParaRPr lang="en-ZA" sz="1600" dirty="0"/>
          </a:p>
          <a:p>
            <a:endParaRPr lang="en-ZA" sz="1600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1143000"/>
          </a:xfrm>
        </p:spPr>
        <p:txBody>
          <a:bodyPr>
            <a:normAutofit/>
          </a:bodyPr>
          <a:lstStyle/>
          <a:p>
            <a:pPr algn="l"/>
            <a:r>
              <a:rPr lang="en-ZA" sz="3600" b="1" i="1" dirty="0"/>
              <a:t>g</a:t>
            </a:r>
            <a:r>
              <a:rPr lang="en-ZA" sz="3600" b="1" i="1" dirty="0" smtClean="0"/>
              <a:t>psmap: Explained graphically </a:t>
            </a:r>
            <a:endParaRPr lang="en-ZA" sz="3600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691680" y="1600200"/>
            <a:ext cx="7200800" cy="4997152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ZA" sz="2000" dirty="0" smtClean="0"/>
              <a:t>Map GPS coordinates: (Latitude 31.58769, Longitude -32.34962)</a:t>
            </a:r>
          </a:p>
          <a:p>
            <a:pPr marL="114300" indent="0">
              <a:buNone/>
            </a:pPr>
            <a:endParaRPr lang="en-ZA" sz="2400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547664" y="1412776"/>
            <a:ext cx="734481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79512" y="1410163"/>
            <a:ext cx="1368152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Isosceles Triangle 7"/>
          <p:cNvSpPr/>
          <p:nvPr/>
        </p:nvSpPr>
        <p:spPr>
          <a:xfrm rot="10800000">
            <a:off x="2920111" y="4893218"/>
            <a:ext cx="1419072" cy="431585"/>
          </a:xfrm>
          <a:prstGeom prst="triangle">
            <a:avLst>
              <a:gd name="adj" fmla="val 45999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0" name="Isosceles Triangle 9"/>
          <p:cNvSpPr/>
          <p:nvPr/>
        </p:nvSpPr>
        <p:spPr>
          <a:xfrm>
            <a:off x="2979416" y="3638829"/>
            <a:ext cx="1359768" cy="461843"/>
          </a:xfrm>
          <a:prstGeom prst="triangl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1" name="Rectangle 10"/>
          <p:cNvSpPr/>
          <p:nvPr/>
        </p:nvSpPr>
        <p:spPr>
          <a:xfrm>
            <a:off x="2971030" y="4100673"/>
            <a:ext cx="1328301" cy="79254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12" name="Straight Connector 11"/>
          <p:cNvCxnSpPr>
            <a:endCxn id="21" idx="7"/>
          </p:cNvCxnSpPr>
          <p:nvPr/>
        </p:nvCxnSpPr>
        <p:spPr>
          <a:xfrm flipH="1">
            <a:off x="3742028" y="4968866"/>
            <a:ext cx="516511" cy="30502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21" idx="5"/>
            <a:endCxn id="20" idx="5"/>
          </p:cNvCxnSpPr>
          <p:nvPr/>
        </p:nvCxnSpPr>
        <p:spPr>
          <a:xfrm flipH="1" flipV="1">
            <a:off x="3030332" y="4943678"/>
            <a:ext cx="711696" cy="43204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4278241" y="4100673"/>
            <a:ext cx="21091" cy="79254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20" idx="0"/>
            <a:endCxn id="19" idx="4"/>
          </p:cNvCxnSpPr>
          <p:nvPr/>
        </p:nvCxnSpPr>
        <p:spPr>
          <a:xfrm flipH="1" flipV="1">
            <a:off x="2971031" y="4172681"/>
            <a:ext cx="8384" cy="64807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23" idx="6"/>
          </p:cNvCxnSpPr>
          <p:nvPr/>
        </p:nvCxnSpPr>
        <p:spPr>
          <a:xfrm flipH="1" flipV="1">
            <a:off x="3661637" y="3628285"/>
            <a:ext cx="677546" cy="4723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19" idx="3"/>
            <a:endCxn id="18" idx="7"/>
          </p:cNvCxnSpPr>
          <p:nvPr/>
        </p:nvCxnSpPr>
        <p:spPr>
          <a:xfrm flipV="1">
            <a:off x="2920114" y="3598458"/>
            <a:ext cx="792440" cy="55313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3589629" y="3577367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9" name="Oval 18"/>
          <p:cNvSpPr/>
          <p:nvPr/>
        </p:nvSpPr>
        <p:spPr>
          <a:xfrm>
            <a:off x="2899023" y="4028665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0" name="Oval 19"/>
          <p:cNvSpPr/>
          <p:nvPr/>
        </p:nvSpPr>
        <p:spPr>
          <a:xfrm>
            <a:off x="2907407" y="4820753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1" name="Oval 20"/>
          <p:cNvSpPr/>
          <p:nvPr/>
        </p:nvSpPr>
        <p:spPr>
          <a:xfrm>
            <a:off x="3619103" y="5252801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2" name="Oval 21"/>
          <p:cNvSpPr/>
          <p:nvPr/>
        </p:nvSpPr>
        <p:spPr>
          <a:xfrm>
            <a:off x="4195167" y="4872128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3" name="Oval 22"/>
          <p:cNvSpPr/>
          <p:nvPr/>
        </p:nvSpPr>
        <p:spPr>
          <a:xfrm>
            <a:off x="4195167" y="4028665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" name="TextBox 3"/>
          <p:cNvSpPr txBox="1"/>
          <p:nvPr/>
        </p:nvSpPr>
        <p:spPr>
          <a:xfrm>
            <a:off x="1835696" y="2084800"/>
            <a:ext cx="70567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b="1" u="sng" dirty="0" smtClean="0">
                <a:solidFill>
                  <a:srgbClr val="FF0000"/>
                </a:solidFill>
              </a:rPr>
              <a:t>Output 1:</a:t>
            </a:r>
          </a:p>
          <a:p>
            <a:r>
              <a:rPr lang="en-ZA" dirty="0" smtClean="0"/>
              <a:t>Determine if the given GPS coordinates fall within the bounds of the polygon</a:t>
            </a:r>
            <a:endParaRPr lang="en-ZA" dirty="0"/>
          </a:p>
        </p:txBody>
      </p:sp>
      <p:sp>
        <p:nvSpPr>
          <p:cNvPr id="30" name="Oval 29"/>
          <p:cNvSpPr/>
          <p:nvPr/>
        </p:nvSpPr>
        <p:spPr>
          <a:xfrm>
            <a:off x="2195736" y="4676737"/>
            <a:ext cx="144016" cy="14401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1" name="Isosceles Triangle 30"/>
          <p:cNvSpPr/>
          <p:nvPr/>
        </p:nvSpPr>
        <p:spPr>
          <a:xfrm rot="10800000">
            <a:off x="6393289" y="4893218"/>
            <a:ext cx="1419072" cy="431585"/>
          </a:xfrm>
          <a:prstGeom prst="triangle">
            <a:avLst>
              <a:gd name="adj" fmla="val 45999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2" name="Isosceles Triangle 31"/>
          <p:cNvSpPr/>
          <p:nvPr/>
        </p:nvSpPr>
        <p:spPr>
          <a:xfrm>
            <a:off x="6452594" y="3638829"/>
            <a:ext cx="1359768" cy="461843"/>
          </a:xfrm>
          <a:prstGeom prst="triangl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3" name="Rectangle 32"/>
          <p:cNvSpPr/>
          <p:nvPr/>
        </p:nvSpPr>
        <p:spPr>
          <a:xfrm>
            <a:off x="6444208" y="4100673"/>
            <a:ext cx="1328301" cy="79254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34" name="Straight Connector 33"/>
          <p:cNvCxnSpPr>
            <a:endCxn id="43" idx="7"/>
          </p:cNvCxnSpPr>
          <p:nvPr/>
        </p:nvCxnSpPr>
        <p:spPr>
          <a:xfrm flipH="1">
            <a:off x="7215206" y="4968866"/>
            <a:ext cx="516511" cy="30502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stCxn id="43" idx="5"/>
            <a:endCxn id="42" idx="5"/>
          </p:cNvCxnSpPr>
          <p:nvPr/>
        </p:nvCxnSpPr>
        <p:spPr>
          <a:xfrm flipH="1" flipV="1">
            <a:off x="6503510" y="4943678"/>
            <a:ext cx="711696" cy="43204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V="1">
            <a:off x="7751419" y="4100673"/>
            <a:ext cx="21091" cy="79254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42" idx="0"/>
            <a:endCxn id="41" idx="4"/>
          </p:cNvCxnSpPr>
          <p:nvPr/>
        </p:nvCxnSpPr>
        <p:spPr>
          <a:xfrm flipH="1" flipV="1">
            <a:off x="6444209" y="4172681"/>
            <a:ext cx="8384" cy="64807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45" idx="6"/>
          </p:cNvCxnSpPr>
          <p:nvPr/>
        </p:nvCxnSpPr>
        <p:spPr>
          <a:xfrm flipH="1" flipV="1">
            <a:off x="7134815" y="3628285"/>
            <a:ext cx="677546" cy="4723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stCxn id="41" idx="3"/>
            <a:endCxn id="40" idx="7"/>
          </p:cNvCxnSpPr>
          <p:nvPr/>
        </p:nvCxnSpPr>
        <p:spPr>
          <a:xfrm flipV="1">
            <a:off x="6393292" y="3598458"/>
            <a:ext cx="792440" cy="55313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Oval 39"/>
          <p:cNvSpPr/>
          <p:nvPr/>
        </p:nvSpPr>
        <p:spPr>
          <a:xfrm>
            <a:off x="7062807" y="3577367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1" name="Oval 40"/>
          <p:cNvSpPr/>
          <p:nvPr/>
        </p:nvSpPr>
        <p:spPr>
          <a:xfrm>
            <a:off x="6372201" y="4028665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2" name="Oval 41"/>
          <p:cNvSpPr/>
          <p:nvPr/>
        </p:nvSpPr>
        <p:spPr>
          <a:xfrm>
            <a:off x="6380585" y="4820753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3" name="Oval 42"/>
          <p:cNvSpPr/>
          <p:nvPr/>
        </p:nvSpPr>
        <p:spPr>
          <a:xfrm>
            <a:off x="7092281" y="5252801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4" name="Oval 43"/>
          <p:cNvSpPr/>
          <p:nvPr/>
        </p:nvSpPr>
        <p:spPr>
          <a:xfrm>
            <a:off x="7668345" y="4872128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5" name="Oval 44"/>
          <p:cNvSpPr/>
          <p:nvPr/>
        </p:nvSpPr>
        <p:spPr>
          <a:xfrm>
            <a:off x="7668345" y="4028665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6" name="Oval 45"/>
          <p:cNvSpPr/>
          <p:nvPr/>
        </p:nvSpPr>
        <p:spPr>
          <a:xfrm>
            <a:off x="7059854" y="4748745"/>
            <a:ext cx="144016" cy="14401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94679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0"/>
            <a:ext cx="154766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ZA" sz="1600" dirty="0" smtClean="0">
              <a:solidFill>
                <a:prstClr val="white"/>
              </a:solidFill>
            </a:endParaRPr>
          </a:p>
          <a:p>
            <a:endParaRPr lang="en-ZA" sz="1600" dirty="0">
              <a:solidFill>
                <a:prstClr val="white"/>
              </a:solidFill>
            </a:endParaRPr>
          </a:p>
          <a:p>
            <a:endParaRPr lang="en-ZA" sz="1600" dirty="0" smtClean="0">
              <a:solidFill>
                <a:prstClr val="white"/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What is spatial data?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is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it useful?</a:t>
            </a:r>
          </a:p>
          <a:p>
            <a:endParaRPr lang="en-ZA" sz="500" i="1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Spatial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Data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Structure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gpsmap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/>
                </a:solidFill>
              </a:rPr>
              <a:t>Graphically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Syntax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Demo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it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works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Acknowled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 -</a:t>
            </a:r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gments</a:t>
            </a:r>
            <a:endParaRPr lang="en-ZA" sz="1600" dirty="0">
              <a:solidFill>
                <a:schemeClr val="bg1">
                  <a:lumMod val="75000"/>
                </a:schemeClr>
              </a:solidFill>
            </a:endParaRPr>
          </a:p>
          <a:p>
            <a:endParaRPr lang="en-ZA" sz="1600" dirty="0"/>
          </a:p>
          <a:p>
            <a:endParaRPr lang="en-ZA" sz="1600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1143000"/>
          </a:xfrm>
        </p:spPr>
        <p:txBody>
          <a:bodyPr>
            <a:normAutofit/>
          </a:bodyPr>
          <a:lstStyle/>
          <a:p>
            <a:pPr algn="l"/>
            <a:r>
              <a:rPr lang="en-ZA" sz="3600" b="1" i="1" dirty="0"/>
              <a:t>g</a:t>
            </a:r>
            <a:r>
              <a:rPr lang="en-ZA" sz="3600" b="1" i="1" dirty="0" smtClean="0"/>
              <a:t>psmap: Explained graphically </a:t>
            </a:r>
            <a:endParaRPr lang="en-ZA" sz="3600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691680" y="1600200"/>
            <a:ext cx="7200800" cy="4997152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ZA" sz="2000" dirty="0" smtClean="0"/>
              <a:t>Map GPS coordinates: (Latitude 31.58769, Longitude -32.34962)</a:t>
            </a:r>
          </a:p>
          <a:p>
            <a:pPr marL="114300" indent="0">
              <a:buNone/>
            </a:pPr>
            <a:endParaRPr lang="en-ZA" sz="2400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547664" y="1412776"/>
            <a:ext cx="734481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79512" y="1410163"/>
            <a:ext cx="1368152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835696" y="2084800"/>
            <a:ext cx="7056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b="1" u="sng" dirty="0" smtClean="0">
                <a:solidFill>
                  <a:srgbClr val="FF0000"/>
                </a:solidFill>
              </a:rPr>
              <a:t>Output 2:</a:t>
            </a:r>
          </a:p>
          <a:p>
            <a:r>
              <a:rPr lang="en-ZA" dirty="0" smtClean="0"/>
              <a:t>Where points map to polygon attribute table is returned.</a:t>
            </a:r>
            <a:endParaRPr lang="en-ZA" dirty="0"/>
          </a:p>
        </p:txBody>
      </p:sp>
      <p:sp>
        <p:nvSpPr>
          <p:cNvPr id="31" name="Isosceles Triangle 30"/>
          <p:cNvSpPr/>
          <p:nvPr/>
        </p:nvSpPr>
        <p:spPr>
          <a:xfrm rot="10800000">
            <a:off x="6393289" y="4893218"/>
            <a:ext cx="1419072" cy="431585"/>
          </a:xfrm>
          <a:prstGeom prst="triangle">
            <a:avLst>
              <a:gd name="adj" fmla="val 45999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2" name="Isosceles Triangle 31"/>
          <p:cNvSpPr/>
          <p:nvPr/>
        </p:nvSpPr>
        <p:spPr>
          <a:xfrm>
            <a:off x="6452594" y="3638829"/>
            <a:ext cx="1359768" cy="461843"/>
          </a:xfrm>
          <a:prstGeom prst="triangl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3" name="Rectangle 32"/>
          <p:cNvSpPr/>
          <p:nvPr/>
        </p:nvSpPr>
        <p:spPr>
          <a:xfrm>
            <a:off x="6444208" y="4100673"/>
            <a:ext cx="1328301" cy="79254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34" name="Straight Connector 33"/>
          <p:cNvCxnSpPr>
            <a:endCxn id="43" idx="7"/>
          </p:cNvCxnSpPr>
          <p:nvPr/>
        </p:nvCxnSpPr>
        <p:spPr>
          <a:xfrm flipH="1">
            <a:off x="7215206" y="4968866"/>
            <a:ext cx="516511" cy="30502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stCxn id="43" idx="5"/>
            <a:endCxn id="42" idx="5"/>
          </p:cNvCxnSpPr>
          <p:nvPr/>
        </p:nvCxnSpPr>
        <p:spPr>
          <a:xfrm flipH="1" flipV="1">
            <a:off x="6503510" y="4943678"/>
            <a:ext cx="711696" cy="43204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V="1">
            <a:off x="7751419" y="4100673"/>
            <a:ext cx="21091" cy="79254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42" idx="0"/>
            <a:endCxn id="41" idx="4"/>
          </p:cNvCxnSpPr>
          <p:nvPr/>
        </p:nvCxnSpPr>
        <p:spPr>
          <a:xfrm flipH="1" flipV="1">
            <a:off x="6444209" y="4172681"/>
            <a:ext cx="8384" cy="64807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45" idx="6"/>
          </p:cNvCxnSpPr>
          <p:nvPr/>
        </p:nvCxnSpPr>
        <p:spPr>
          <a:xfrm flipH="1" flipV="1">
            <a:off x="7134815" y="3628285"/>
            <a:ext cx="677546" cy="4723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stCxn id="41" idx="3"/>
            <a:endCxn id="40" idx="7"/>
          </p:cNvCxnSpPr>
          <p:nvPr/>
        </p:nvCxnSpPr>
        <p:spPr>
          <a:xfrm flipV="1">
            <a:off x="6393292" y="3598458"/>
            <a:ext cx="792440" cy="55313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Oval 39"/>
          <p:cNvSpPr/>
          <p:nvPr/>
        </p:nvSpPr>
        <p:spPr>
          <a:xfrm>
            <a:off x="7062807" y="3577367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1" name="Oval 40"/>
          <p:cNvSpPr/>
          <p:nvPr/>
        </p:nvSpPr>
        <p:spPr>
          <a:xfrm>
            <a:off x="6372201" y="4028665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2" name="Oval 41"/>
          <p:cNvSpPr/>
          <p:nvPr/>
        </p:nvSpPr>
        <p:spPr>
          <a:xfrm>
            <a:off x="6380585" y="4820753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3" name="Oval 42"/>
          <p:cNvSpPr/>
          <p:nvPr/>
        </p:nvSpPr>
        <p:spPr>
          <a:xfrm>
            <a:off x="7092281" y="5252801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4" name="Oval 43"/>
          <p:cNvSpPr/>
          <p:nvPr/>
        </p:nvSpPr>
        <p:spPr>
          <a:xfrm>
            <a:off x="7668345" y="4872128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5" name="Oval 44"/>
          <p:cNvSpPr/>
          <p:nvPr/>
        </p:nvSpPr>
        <p:spPr>
          <a:xfrm>
            <a:off x="7668345" y="4028665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graphicFrame>
        <p:nvGraphicFramePr>
          <p:cNvPr id="47" name="Table 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1473942"/>
              </p:ext>
            </p:extLst>
          </p:nvPr>
        </p:nvGraphicFramePr>
        <p:xfrm>
          <a:off x="2051722" y="4100672"/>
          <a:ext cx="3312366" cy="7416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  <a:gridCol w="1224136"/>
                <a:gridCol w="792087"/>
              </a:tblGrid>
              <a:tr h="370840">
                <a:tc>
                  <a:txBody>
                    <a:bodyPr/>
                    <a:lstStyle/>
                    <a:p>
                      <a:r>
                        <a:rPr lang="en-ZA" dirty="0" err="1" smtClean="0"/>
                        <a:t>Attribute1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err="1" smtClean="0"/>
                        <a:t>Attribute2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Index</a:t>
                      </a:r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Province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Country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1</a:t>
                      </a:r>
                      <a:endParaRPr lang="en-ZA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48" name="Straight Arrow Connector 47"/>
          <p:cNvCxnSpPr/>
          <p:nvPr/>
        </p:nvCxnSpPr>
        <p:spPr>
          <a:xfrm flipH="1" flipV="1">
            <a:off x="5508104" y="4293096"/>
            <a:ext cx="1610437" cy="5061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Oval 45"/>
          <p:cNvSpPr/>
          <p:nvPr/>
        </p:nvSpPr>
        <p:spPr>
          <a:xfrm>
            <a:off x="7059854" y="4748745"/>
            <a:ext cx="144016" cy="14401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75592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1143000"/>
          </a:xfrm>
        </p:spPr>
        <p:txBody>
          <a:bodyPr>
            <a:normAutofit/>
          </a:bodyPr>
          <a:lstStyle/>
          <a:p>
            <a:pPr algn="l"/>
            <a:r>
              <a:rPr lang="en-ZA" sz="3600" b="1" i="1" dirty="0" smtClean="0"/>
              <a:t>Overview</a:t>
            </a:r>
            <a:endParaRPr lang="en-ZA" sz="3600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691680" y="1600200"/>
            <a:ext cx="7200800" cy="4997152"/>
          </a:xfrm>
        </p:spPr>
        <p:txBody>
          <a:bodyPr>
            <a:normAutofit fontScale="92500"/>
          </a:bodyPr>
          <a:lstStyle/>
          <a:p>
            <a:r>
              <a:rPr lang="en-ZA" i="1" dirty="0" smtClean="0"/>
              <a:t>What is spatial data?</a:t>
            </a:r>
          </a:p>
          <a:p>
            <a:r>
              <a:rPr lang="en-ZA" i="1" dirty="0" smtClean="0"/>
              <a:t>How is spatial data useful to researchers?</a:t>
            </a:r>
          </a:p>
          <a:p>
            <a:r>
              <a:rPr lang="en-ZA" dirty="0" smtClean="0"/>
              <a:t>Spatial Data Structure</a:t>
            </a:r>
          </a:p>
          <a:p>
            <a:r>
              <a:rPr lang="en-ZA" dirty="0" smtClean="0"/>
              <a:t>gpsmap introduction</a:t>
            </a:r>
          </a:p>
          <a:p>
            <a:r>
              <a:rPr lang="en-ZA" dirty="0" smtClean="0"/>
              <a:t>gpsmap graphically</a:t>
            </a:r>
          </a:p>
          <a:p>
            <a:r>
              <a:rPr lang="en-ZA" dirty="0" smtClean="0"/>
              <a:t>gpsmap syntax</a:t>
            </a:r>
          </a:p>
          <a:p>
            <a:r>
              <a:rPr lang="en-ZA" dirty="0" smtClean="0"/>
              <a:t>gpsmap demonstration</a:t>
            </a:r>
          </a:p>
          <a:p>
            <a:r>
              <a:rPr lang="en-ZA" dirty="0" smtClean="0"/>
              <a:t>gpsmap how it works</a:t>
            </a:r>
          </a:p>
          <a:p>
            <a:r>
              <a:rPr lang="en-ZA" dirty="0" smtClean="0"/>
              <a:t>Acknowledgments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54766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ZA" sz="1600" dirty="0" smtClean="0">
              <a:solidFill>
                <a:prstClr val="white"/>
              </a:solidFill>
            </a:endParaRPr>
          </a:p>
          <a:p>
            <a:endParaRPr lang="en-ZA" sz="1600" dirty="0">
              <a:solidFill>
                <a:prstClr val="white"/>
              </a:solidFill>
            </a:endParaRPr>
          </a:p>
          <a:p>
            <a:endParaRPr lang="en-ZA" sz="1600" dirty="0" smtClean="0">
              <a:solidFill>
                <a:prstClr val="white"/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What is spatial data?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is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it useful?</a:t>
            </a:r>
          </a:p>
          <a:p>
            <a:endParaRPr lang="en-ZA" sz="500" i="1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Spatial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Data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Structure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gpsmap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Graphically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Syntax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Demo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it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works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Acknowled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 -</a:t>
            </a:r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gments</a:t>
            </a:r>
            <a:endParaRPr lang="en-ZA" sz="1600" dirty="0">
              <a:solidFill>
                <a:schemeClr val="bg1">
                  <a:lumMod val="75000"/>
                </a:schemeClr>
              </a:solidFill>
            </a:endParaRPr>
          </a:p>
          <a:p>
            <a:endParaRPr lang="en-ZA" sz="1600" dirty="0"/>
          </a:p>
          <a:p>
            <a:endParaRPr lang="en-ZA" sz="1600" dirty="0">
              <a:solidFill>
                <a:prstClr val="white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547664" y="1412776"/>
            <a:ext cx="734481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79512" y="1412776"/>
            <a:ext cx="1368152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86694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54766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ZA" sz="1600" dirty="0" smtClean="0">
              <a:solidFill>
                <a:prstClr val="white"/>
              </a:solidFill>
            </a:endParaRPr>
          </a:p>
          <a:p>
            <a:endParaRPr lang="en-ZA" sz="1600" dirty="0">
              <a:solidFill>
                <a:prstClr val="white"/>
              </a:solidFill>
            </a:endParaRPr>
          </a:p>
          <a:p>
            <a:endParaRPr lang="en-ZA" sz="1600" dirty="0" smtClean="0">
              <a:solidFill>
                <a:prstClr val="white"/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What is spatial data?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is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it useful?</a:t>
            </a:r>
          </a:p>
          <a:p>
            <a:endParaRPr lang="en-ZA" sz="500" i="1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Spatial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Data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Structure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gpsmap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Graphically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/>
                </a:solidFill>
              </a:rPr>
              <a:t>Syntax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Demo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it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works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Acknowled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 -</a:t>
            </a:r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gments</a:t>
            </a:r>
            <a:endParaRPr lang="en-ZA" sz="1600" dirty="0">
              <a:solidFill>
                <a:schemeClr val="bg1">
                  <a:lumMod val="75000"/>
                </a:schemeClr>
              </a:solidFill>
            </a:endParaRPr>
          </a:p>
          <a:p>
            <a:endParaRPr lang="en-ZA" sz="1600" dirty="0"/>
          </a:p>
          <a:p>
            <a:endParaRPr lang="en-ZA" sz="1600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1143000"/>
          </a:xfrm>
        </p:spPr>
        <p:txBody>
          <a:bodyPr>
            <a:normAutofit/>
          </a:bodyPr>
          <a:lstStyle/>
          <a:p>
            <a:pPr algn="l"/>
            <a:r>
              <a:rPr lang="en-ZA" sz="3600" b="1" i="1" dirty="0"/>
              <a:t>g</a:t>
            </a:r>
            <a:r>
              <a:rPr lang="en-ZA" sz="3600" b="1" i="1" dirty="0" smtClean="0"/>
              <a:t>psmap: Syntax</a:t>
            </a:r>
            <a:endParaRPr lang="en-ZA" sz="3600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691680" y="1600200"/>
            <a:ext cx="7200800" cy="4997152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endParaRPr lang="en-ZA" sz="2400" b="1" i="1" u="sng" dirty="0" smtClean="0"/>
          </a:p>
          <a:p>
            <a:pPr marL="114300" indent="0">
              <a:buNone/>
            </a:pPr>
            <a:r>
              <a:rPr lang="en-ZA" sz="2400" b="1" i="1" u="sng" dirty="0" smtClean="0"/>
              <a:t>Syntax</a:t>
            </a:r>
          </a:p>
          <a:p>
            <a:pPr marL="114300" indent="0">
              <a:buNone/>
            </a:pPr>
            <a:r>
              <a:rPr lang="en-ZA" sz="2400" dirty="0" smtClean="0"/>
              <a:t>   gpsmap using </a:t>
            </a:r>
            <a:r>
              <a:rPr lang="en-ZA" sz="2400" i="1" dirty="0" err="1" smtClean="0">
                <a:solidFill>
                  <a:srgbClr val="0070C0"/>
                </a:solidFill>
              </a:rPr>
              <a:t>shapefilename</a:t>
            </a:r>
            <a:r>
              <a:rPr lang="en-ZA" sz="2400" dirty="0" smtClean="0"/>
              <a:t> </a:t>
            </a:r>
            <a:r>
              <a:rPr lang="en-ZA" sz="2400" i="1" dirty="0" smtClean="0"/>
              <a:t>[if] </a:t>
            </a:r>
            <a:r>
              <a:rPr lang="en-ZA" sz="2400" dirty="0" smtClean="0"/>
              <a:t>, </a:t>
            </a:r>
          </a:p>
          <a:p>
            <a:pPr marL="114300" indent="0">
              <a:buNone/>
            </a:pPr>
            <a:r>
              <a:rPr lang="en-ZA" sz="2400" dirty="0" smtClean="0"/>
              <a:t>   </a:t>
            </a:r>
            <a:r>
              <a:rPr lang="en-ZA" sz="2400" u="sng" dirty="0" smtClean="0"/>
              <a:t>lat</a:t>
            </a:r>
            <a:r>
              <a:rPr lang="en-ZA" sz="2400" dirty="0" smtClean="0"/>
              <a:t>itude(</a:t>
            </a:r>
            <a:r>
              <a:rPr lang="en-ZA" sz="2400" i="1" dirty="0" smtClean="0">
                <a:solidFill>
                  <a:srgbClr val="0070C0"/>
                </a:solidFill>
              </a:rPr>
              <a:t>variable</a:t>
            </a:r>
            <a:r>
              <a:rPr lang="en-ZA" sz="2400" dirty="0" smtClean="0"/>
              <a:t>) </a:t>
            </a:r>
            <a:r>
              <a:rPr lang="en-ZA" sz="2400" u="sng" dirty="0" smtClean="0"/>
              <a:t>long</a:t>
            </a:r>
            <a:r>
              <a:rPr lang="en-ZA" sz="2400" dirty="0" smtClean="0"/>
              <a:t>itude(</a:t>
            </a:r>
            <a:r>
              <a:rPr lang="en-ZA" sz="2400" i="1" dirty="0" smtClean="0">
                <a:solidFill>
                  <a:srgbClr val="0070C0"/>
                </a:solidFill>
              </a:rPr>
              <a:t>variable</a:t>
            </a:r>
            <a:r>
              <a:rPr lang="en-ZA" sz="2400" dirty="0" smtClean="0"/>
              <a:t>)       </a:t>
            </a:r>
            <a:r>
              <a:rPr lang="en-ZA" sz="2400" i="1" dirty="0" smtClean="0"/>
              <a:t>[options]</a:t>
            </a:r>
          </a:p>
          <a:p>
            <a:pPr marL="114300" indent="0">
              <a:buNone/>
            </a:pPr>
            <a:r>
              <a:rPr lang="en-ZA" sz="1000" i="1" dirty="0" smtClean="0"/>
              <a:t>   </a:t>
            </a:r>
          </a:p>
          <a:p>
            <a:pPr marL="114300" indent="0">
              <a:buNone/>
            </a:pPr>
            <a:r>
              <a:rPr lang="en-ZA" sz="2400" b="1" i="1" u="sng" dirty="0" smtClean="0"/>
              <a:t>Options</a:t>
            </a:r>
          </a:p>
          <a:p>
            <a:pPr marL="114300" indent="0">
              <a:buNone/>
            </a:pPr>
            <a:r>
              <a:rPr lang="en-ZA" sz="2400" dirty="0" smtClean="0"/>
              <a:t>   </a:t>
            </a:r>
            <a:r>
              <a:rPr lang="en-ZA" sz="2400" u="sng" dirty="0" smtClean="0"/>
              <a:t>valid</a:t>
            </a:r>
            <a:r>
              <a:rPr lang="en-ZA" sz="2400" dirty="0" smtClean="0"/>
              <a:t>(</a:t>
            </a:r>
            <a:r>
              <a:rPr lang="en-ZA" sz="2400" i="1" dirty="0" err="1" smtClean="0">
                <a:solidFill>
                  <a:srgbClr val="0070C0"/>
                </a:solidFill>
              </a:rPr>
              <a:t>newvar</a:t>
            </a:r>
            <a:r>
              <a:rPr lang="en-ZA" sz="2400" dirty="0" smtClean="0"/>
              <a:t>) </a:t>
            </a:r>
          </a:p>
          <a:p>
            <a:pPr marL="114300" indent="0">
              <a:buNone/>
            </a:pPr>
            <a:r>
              <a:rPr lang="en-ZA" sz="2400" dirty="0" smtClean="0"/>
              <a:t>   </a:t>
            </a:r>
            <a:r>
              <a:rPr lang="en-ZA" sz="2400" u="sng" dirty="0" smtClean="0"/>
              <a:t>prefix</a:t>
            </a:r>
            <a:r>
              <a:rPr lang="en-ZA" sz="2400" dirty="0" smtClean="0"/>
              <a:t>(</a:t>
            </a:r>
            <a:r>
              <a:rPr lang="en-ZA" sz="2400" i="1" dirty="0" smtClean="0">
                <a:solidFill>
                  <a:srgbClr val="0070C0"/>
                </a:solidFill>
              </a:rPr>
              <a:t>string</a:t>
            </a:r>
            <a:r>
              <a:rPr lang="en-ZA" sz="2400" dirty="0" smtClean="0"/>
              <a:t>) </a:t>
            </a:r>
          </a:p>
          <a:p>
            <a:pPr marL="114300" indent="0">
              <a:buNone/>
            </a:pPr>
            <a:r>
              <a:rPr lang="en-ZA" sz="2400" dirty="0" smtClean="0"/>
              <a:t>   </a:t>
            </a:r>
            <a:r>
              <a:rPr lang="en-ZA" sz="2400" u="sng" dirty="0" err="1" smtClean="0"/>
              <a:t>keepusing</a:t>
            </a:r>
            <a:r>
              <a:rPr lang="en-ZA" sz="2400" dirty="0" smtClean="0"/>
              <a:t>(</a:t>
            </a:r>
            <a:r>
              <a:rPr lang="en-ZA" sz="2400" i="1" dirty="0" err="1" smtClean="0">
                <a:solidFill>
                  <a:srgbClr val="0070C0"/>
                </a:solidFill>
              </a:rPr>
              <a:t>varlist</a:t>
            </a:r>
            <a:r>
              <a:rPr lang="en-ZA" sz="2400" dirty="0" smtClean="0"/>
              <a:t>)</a:t>
            </a:r>
            <a:endParaRPr lang="en-ZA" sz="2400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547664" y="1412776"/>
            <a:ext cx="734481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79512" y="1410163"/>
            <a:ext cx="1368152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2417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54766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ZA" sz="1600" dirty="0" smtClean="0">
              <a:solidFill>
                <a:prstClr val="white"/>
              </a:solidFill>
            </a:endParaRPr>
          </a:p>
          <a:p>
            <a:endParaRPr lang="en-ZA" sz="1600" dirty="0">
              <a:solidFill>
                <a:prstClr val="white"/>
              </a:solidFill>
            </a:endParaRPr>
          </a:p>
          <a:p>
            <a:endParaRPr lang="en-ZA" sz="1600" dirty="0" smtClean="0">
              <a:solidFill>
                <a:prstClr val="white"/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What is spatial data?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is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it useful?</a:t>
            </a:r>
          </a:p>
          <a:p>
            <a:endParaRPr lang="en-ZA" sz="500" i="1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Spatial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Data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Structure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gpsmap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Graphically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Syntax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/>
                </a:solidFill>
              </a:rPr>
              <a:t>Demo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it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works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Acknowled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 -</a:t>
            </a:r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gments</a:t>
            </a:r>
            <a:endParaRPr lang="en-ZA" sz="1600" dirty="0">
              <a:solidFill>
                <a:schemeClr val="bg1">
                  <a:lumMod val="75000"/>
                </a:schemeClr>
              </a:solidFill>
            </a:endParaRPr>
          </a:p>
          <a:p>
            <a:endParaRPr lang="en-ZA" sz="1600" dirty="0"/>
          </a:p>
          <a:p>
            <a:endParaRPr lang="en-ZA" sz="1600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1143000"/>
          </a:xfrm>
        </p:spPr>
        <p:txBody>
          <a:bodyPr>
            <a:normAutofit/>
          </a:bodyPr>
          <a:lstStyle/>
          <a:p>
            <a:pPr algn="l"/>
            <a:r>
              <a:rPr lang="en-ZA" sz="3600" b="1" i="1" dirty="0"/>
              <a:t>g</a:t>
            </a:r>
            <a:r>
              <a:rPr lang="en-ZA" sz="3600" b="1" i="1" dirty="0" smtClean="0"/>
              <a:t>psmap: Demonstration</a:t>
            </a:r>
            <a:endParaRPr lang="en-ZA" sz="3600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691680" y="1600200"/>
            <a:ext cx="7200800" cy="4997152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ZA" sz="2400" b="1" i="1" u="sng" dirty="0" smtClean="0"/>
              <a:t>Input:</a:t>
            </a:r>
            <a:r>
              <a:rPr lang="en-ZA" sz="2400" b="1" i="1" dirty="0" smtClean="0"/>
              <a:t> </a:t>
            </a:r>
            <a:r>
              <a:rPr lang="en-ZA" sz="2400" i="1" dirty="0" smtClean="0"/>
              <a:t>Shapefile of South Africa’s boundary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1547664" y="1412776"/>
            <a:ext cx="734481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79512" y="1410163"/>
            <a:ext cx="1368152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6" t="3701" r="26567" b="18376"/>
          <a:stretch/>
        </p:blipFill>
        <p:spPr>
          <a:xfrm>
            <a:off x="2596200" y="2221530"/>
            <a:ext cx="5594009" cy="443266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7502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54766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ZA" sz="1600" dirty="0" smtClean="0">
              <a:solidFill>
                <a:prstClr val="white"/>
              </a:solidFill>
            </a:endParaRPr>
          </a:p>
          <a:p>
            <a:endParaRPr lang="en-ZA" sz="1600" dirty="0">
              <a:solidFill>
                <a:prstClr val="white"/>
              </a:solidFill>
            </a:endParaRPr>
          </a:p>
          <a:p>
            <a:endParaRPr lang="en-ZA" sz="1600" dirty="0" smtClean="0">
              <a:solidFill>
                <a:prstClr val="white"/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What is spatial data?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is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it useful?</a:t>
            </a:r>
          </a:p>
          <a:p>
            <a:endParaRPr lang="en-ZA" sz="500" i="1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Spatial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Data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Structure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gpsmap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Graphically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Syntax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/>
                </a:solidFill>
              </a:rPr>
              <a:t>Demo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it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works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Acknowled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 -</a:t>
            </a:r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gments</a:t>
            </a:r>
            <a:endParaRPr lang="en-ZA" sz="1600" dirty="0">
              <a:solidFill>
                <a:schemeClr val="bg1">
                  <a:lumMod val="75000"/>
                </a:schemeClr>
              </a:solidFill>
            </a:endParaRPr>
          </a:p>
          <a:p>
            <a:endParaRPr lang="en-ZA" sz="1600" dirty="0"/>
          </a:p>
          <a:p>
            <a:endParaRPr lang="en-ZA" sz="1600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1143000"/>
          </a:xfrm>
        </p:spPr>
        <p:txBody>
          <a:bodyPr>
            <a:normAutofit/>
          </a:bodyPr>
          <a:lstStyle/>
          <a:p>
            <a:pPr algn="l"/>
            <a:r>
              <a:rPr lang="en-ZA" sz="3600" b="1" i="1" dirty="0"/>
              <a:t>g</a:t>
            </a:r>
            <a:r>
              <a:rPr lang="en-ZA" sz="3600" b="1" i="1" dirty="0" smtClean="0"/>
              <a:t>psmap: Demonstration</a:t>
            </a:r>
            <a:endParaRPr lang="en-ZA" sz="3600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691680" y="1600200"/>
            <a:ext cx="7200800" cy="4997152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ZA" sz="2400" b="1" i="1" u="sng" dirty="0" smtClean="0"/>
              <a:t>Input:</a:t>
            </a:r>
            <a:r>
              <a:rPr lang="en-ZA" sz="2400" b="1" i="1" dirty="0" smtClean="0"/>
              <a:t> </a:t>
            </a:r>
            <a:r>
              <a:rPr lang="en-ZA" sz="2400" i="1" dirty="0" smtClean="0"/>
              <a:t>GPS coordinates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1547664" y="1412776"/>
            <a:ext cx="734481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79512" y="1410163"/>
            <a:ext cx="1368152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6" t="3701" r="26567" b="18376"/>
          <a:stretch/>
        </p:blipFill>
        <p:spPr>
          <a:xfrm>
            <a:off x="4211960" y="4644922"/>
            <a:ext cx="2626566" cy="20812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Oval 9"/>
          <p:cNvSpPr/>
          <p:nvPr/>
        </p:nvSpPr>
        <p:spPr>
          <a:xfrm>
            <a:off x="4572000" y="5444991"/>
            <a:ext cx="144016" cy="144016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9227596"/>
              </p:ext>
            </p:extLst>
          </p:nvPr>
        </p:nvGraphicFramePr>
        <p:xfrm>
          <a:off x="2172072" y="2316480"/>
          <a:ext cx="6096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7827"/>
                <a:gridCol w="1974109"/>
                <a:gridCol w="2016224"/>
                <a:gridCol w="1607840"/>
              </a:tblGrid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Latitude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Longitude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Expected valid</a:t>
                      </a:r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1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-27.776030°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 18.552530°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2412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54766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ZA" sz="1600" dirty="0" smtClean="0">
              <a:solidFill>
                <a:prstClr val="white"/>
              </a:solidFill>
            </a:endParaRPr>
          </a:p>
          <a:p>
            <a:endParaRPr lang="en-ZA" sz="1600" dirty="0">
              <a:solidFill>
                <a:prstClr val="white"/>
              </a:solidFill>
            </a:endParaRPr>
          </a:p>
          <a:p>
            <a:endParaRPr lang="en-ZA" sz="1600" dirty="0" smtClean="0">
              <a:solidFill>
                <a:prstClr val="white"/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What is spatial data?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is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it useful?</a:t>
            </a:r>
          </a:p>
          <a:p>
            <a:endParaRPr lang="en-ZA" sz="500" i="1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Spatial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Data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Structure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gpsmap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Graphically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Syntax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/>
                </a:solidFill>
              </a:rPr>
              <a:t>Demo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it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works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Acknowled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 -</a:t>
            </a:r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gments</a:t>
            </a:r>
            <a:endParaRPr lang="en-ZA" sz="1600" dirty="0">
              <a:solidFill>
                <a:schemeClr val="bg1">
                  <a:lumMod val="75000"/>
                </a:schemeClr>
              </a:solidFill>
            </a:endParaRPr>
          </a:p>
          <a:p>
            <a:endParaRPr lang="en-ZA" sz="1600" dirty="0"/>
          </a:p>
          <a:p>
            <a:endParaRPr lang="en-ZA" sz="1600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1143000"/>
          </a:xfrm>
        </p:spPr>
        <p:txBody>
          <a:bodyPr>
            <a:normAutofit/>
          </a:bodyPr>
          <a:lstStyle/>
          <a:p>
            <a:pPr algn="l"/>
            <a:r>
              <a:rPr lang="en-ZA" sz="3600" b="1" i="1" dirty="0"/>
              <a:t>g</a:t>
            </a:r>
            <a:r>
              <a:rPr lang="en-ZA" sz="3600" b="1" i="1" dirty="0" smtClean="0"/>
              <a:t>psmap: Demonstration</a:t>
            </a:r>
            <a:endParaRPr lang="en-ZA" sz="3600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691680" y="1600200"/>
            <a:ext cx="7200800" cy="4997152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ZA" sz="2400" b="1" i="1" u="sng" dirty="0" smtClean="0"/>
              <a:t>Input:</a:t>
            </a:r>
            <a:r>
              <a:rPr lang="en-ZA" sz="2400" b="1" i="1" dirty="0" smtClean="0"/>
              <a:t> </a:t>
            </a:r>
            <a:r>
              <a:rPr lang="en-ZA" sz="2400" i="1" dirty="0" smtClean="0"/>
              <a:t>GPS coordinates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1547664" y="1412776"/>
            <a:ext cx="734481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79512" y="1410163"/>
            <a:ext cx="1368152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6" t="3701" r="26567" b="18376"/>
          <a:stretch/>
        </p:blipFill>
        <p:spPr>
          <a:xfrm>
            <a:off x="4211960" y="4644922"/>
            <a:ext cx="2626566" cy="20812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Oval 9"/>
          <p:cNvSpPr/>
          <p:nvPr/>
        </p:nvSpPr>
        <p:spPr>
          <a:xfrm>
            <a:off x="5148064" y="5949280"/>
            <a:ext cx="144016" cy="144016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7989899"/>
              </p:ext>
            </p:extLst>
          </p:nvPr>
        </p:nvGraphicFramePr>
        <p:xfrm>
          <a:off x="2172072" y="2316480"/>
          <a:ext cx="6096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7827"/>
                <a:gridCol w="1974109"/>
                <a:gridCol w="2016224"/>
                <a:gridCol w="1607840"/>
              </a:tblGrid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Latitude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Longitude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Expected valid</a:t>
                      </a:r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1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-27.776030°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 18.552530°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2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-30.682771°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 22.600851°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1</a:t>
                      </a:r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9135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154766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ZA" sz="1600" dirty="0" smtClean="0">
              <a:solidFill>
                <a:prstClr val="white"/>
              </a:solidFill>
            </a:endParaRPr>
          </a:p>
          <a:p>
            <a:endParaRPr lang="en-ZA" sz="1600" dirty="0">
              <a:solidFill>
                <a:prstClr val="white"/>
              </a:solidFill>
            </a:endParaRPr>
          </a:p>
          <a:p>
            <a:endParaRPr lang="en-ZA" sz="1600" dirty="0" smtClean="0">
              <a:solidFill>
                <a:prstClr val="white"/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What is spatial data?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is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it useful?</a:t>
            </a:r>
          </a:p>
          <a:p>
            <a:endParaRPr lang="en-ZA" sz="500" i="1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Spatial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Data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Structure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gpsmap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Graphically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Syntax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/>
                </a:solidFill>
              </a:rPr>
              <a:t>Demo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it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works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Acknowled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 -</a:t>
            </a:r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gments</a:t>
            </a:r>
            <a:endParaRPr lang="en-ZA" sz="1600" dirty="0">
              <a:solidFill>
                <a:schemeClr val="bg1">
                  <a:lumMod val="75000"/>
                </a:schemeClr>
              </a:solidFill>
            </a:endParaRPr>
          </a:p>
          <a:p>
            <a:endParaRPr lang="en-ZA" sz="1600" dirty="0"/>
          </a:p>
          <a:p>
            <a:endParaRPr lang="en-ZA" sz="1600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1143000"/>
          </a:xfrm>
        </p:spPr>
        <p:txBody>
          <a:bodyPr>
            <a:normAutofit/>
          </a:bodyPr>
          <a:lstStyle/>
          <a:p>
            <a:pPr algn="l"/>
            <a:r>
              <a:rPr lang="en-ZA" sz="3600" b="1" i="1" dirty="0"/>
              <a:t>g</a:t>
            </a:r>
            <a:r>
              <a:rPr lang="en-ZA" sz="3600" b="1" i="1" dirty="0" smtClean="0"/>
              <a:t>psmap: Demonstration</a:t>
            </a:r>
            <a:endParaRPr lang="en-ZA" sz="3600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691680" y="1600200"/>
            <a:ext cx="7200800" cy="4997152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ZA" sz="2400" b="1" i="1" u="sng" dirty="0" smtClean="0"/>
              <a:t>Input:</a:t>
            </a:r>
            <a:r>
              <a:rPr lang="en-ZA" sz="2400" b="1" i="1" dirty="0" smtClean="0"/>
              <a:t> </a:t>
            </a:r>
            <a:r>
              <a:rPr lang="en-ZA" sz="2400" i="1" dirty="0" smtClean="0"/>
              <a:t>GPS coordinates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1547664" y="1412776"/>
            <a:ext cx="734481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79512" y="1410163"/>
            <a:ext cx="1368152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6" t="3701" r="26567" b="18376"/>
          <a:stretch/>
        </p:blipFill>
        <p:spPr>
          <a:xfrm>
            <a:off x="4211960" y="4644922"/>
            <a:ext cx="2626566" cy="20812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Oval 9"/>
          <p:cNvSpPr/>
          <p:nvPr/>
        </p:nvSpPr>
        <p:spPr>
          <a:xfrm>
            <a:off x="5940152" y="5805264"/>
            <a:ext cx="144016" cy="144016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7542492"/>
              </p:ext>
            </p:extLst>
          </p:nvPr>
        </p:nvGraphicFramePr>
        <p:xfrm>
          <a:off x="2172072" y="2316480"/>
          <a:ext cx="6096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7827"/>
                <a:gridCol w="1974109"/>
                <a:gridCol w="2016224"/>
                <a:gridCol w="1607840"/>
              </a:tblGrid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Latitude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Longitude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Expected valid</a:t>
                      </a:r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1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-27.776030°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 18.552530°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2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-30.682771°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 22.600851°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1</a:t>
                      </a:r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3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-29.715901°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 27.930595°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0</a:t>
                      </a:r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7836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154766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ZA" sz="1600" dirty="0" smtClean="0">
              <a:solidFill>
                <a:prstClr val="white"/>
              </a:solidFill>
            </a:endParaRPr>
          </a:p>
          <a:p>
            <a:endParaRPr lang="en-ZA" sz="1600" dirty="0">
              <a:solidFill>
                <a:prstClr val="white"/>
              </a:solidFill>
            </a:endParaRPr>
          </a:p>
          <a:p>
            <a:endParaRPr lang="en-ZA" sz="1600" dirty="0" smtClean="0">
              <a:solidFill>
                <a:prstClr val="white"/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What is spatial data?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is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it useful?</a:t>
            </a:r>
          </a:p>
          <a:p>
            <a:endParaRPr lang="en-ZA" sz="500" i="1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Spatial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Data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Structure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gpsmap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Graphically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Syntax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/>
                </a:solidFill>
              </a:rPr>
              <a:t>Demo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it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works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Acknowled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 -</a:t>
            </a:r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gments</a:t>
            </a:r>
            <a:endParaRPr lang="en-ZA" sz="1600" dirty="0">
              <a:solidFill>
                <a:schemeClr val="bg1">
                  <a:lumMod val="75000"/>
                </a:schemeClr>
              </a:solidFill>
            </a:endParaRPr>
          </a:p>
          <a:p>
            <a:endParaRPr lang="en-ZA" sz="1600" dirty="0"/>
          </a:p>
          <a:p>
            <a:endParaRPr lang="en-ZA" sz="1600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1143000"/>
          </a:xfrm>
        </p:spPr>
        <p:txBody>
          <a:bodyPr>
            <a:normAutofit/>
          </a:bodyPr>
          <a:lstStyle/>
          <a:p>
            <a:pPr algn="l"/>
            <a:r>
              <a:rPr lang="en-ZA" sz="3600" b="1" i="1" dirty="0"/>
              <a:t>g</a:t>
            </a:r>
            <a:r>
              <a:rPr lang="en-ZA" sz="3600" b="1" i="1" dirty="0" smtClean="0"/>
              <a:t>psmap: Demonstration</a:t>
            </a:r>
            <a:endParaRPr lang="en-ZA" sz="3600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691680" y="1600200"/>
            <a:ext cx="7200800" cy="4997152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ZA" sz="2400" b="1" i="1" u="sng" dirty="0" smtClean="0"/>
              <a:t>Input:</a:t>
            </a:r>
            <a:r>
              <a:rPr lang="en-ZA" sz="2400" b="1" i="1" dirty="0" smtClean="0"/>
              <a:t> </a:t>
            </a:r>
            <a:r>
              <a:rPr lang="en-ZA" sz="2400" i="1" dirty="0" smtClean="0"/>
              <a:t>GPS coordinates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1547664" y="1412776"/>
            <a:ext cx="734481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79512" y="1410163"/>
            <a:ext cx="1368152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6" t="3701" r="26567" b="18376"/>
          <a:stretch/>
        </p:blipFill>
        <p:spPr>
          <a:xfrm>
            <a:off x="4211960" y="4644922"/>
            <a:ext cx="2626566" cy="20812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Oval 9"/>
          <p:cNvSpPr/>
          <p:nvPr/>
        </p:nvSpPr>
        <p:spPr>
          <a:xfrm>
            <a:off x="6228184" y="5013176"/>
            <a:ext cx="144016" cy="144016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8650615"/>
              </p:ext>
            </p:extLst>
          </p:nvPr>
        </p:nvGraphicFramePr>
        <p:xfrm>
          <a:off x="2172072" y="2316480"/>
          <a:ext cx="6096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7827"/>
                <a:gridCol w="1974109"/>
                <a:gridCol w="2016224"/>
                <a:gridCol w="1607840"/>
              </a:tblGrid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Latitude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Longitude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Expected valid</a:t>
                      </a:r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1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-27.776030°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 18.552530°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2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-30.682771°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 22.600851°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1</a:t>
                      </a:r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3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-29.715901°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 27.930595°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0</a:t>
                      </a:r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4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-24.407324°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 29.751723°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1</a:t>
                      </a:r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 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878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54766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ZA" sz="1600" dirty="0" smtClean="0">
              <a:solidFill>
                <a:prstClr val="white"/>
              </a:solidFill>
            </a:endParaRPr>
          </a:p>
          <a:p>
            <a:endParaRPr lang="en-ZA" sz="1600" dirty="0">
              <a:solidFill>
                <a:prstClr val="white"/>
              </a:solidFill>
            </a:endParaRPr>
          </a:p>
          <a:p>
            <a:endParaRPr lang="en-ZA" sz="1600" dirty="0" smtClean="0">
              <a:solidFill>
                <a:prstClr val="white"/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What is spatial data?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is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it useful?</a:t>
            </a:r>
          </a:p>
          <a:p>
            <a:endParaRPr lang="en-ZA" sz="500" i="1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Spatial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Data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Structure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gpsmap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Graphically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Syntax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/>
                </a:solidFill>
              </a:rPr>
              <a:t>Demo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it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works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Acknowled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 -</a:t>
            </a:r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gments</a:t>
            </a:r>
            <a:endParaRPr lang="en-ZA" sz="1600" dirty="0">
              <a:solidFill>
                <a:schemeClr val="bg1">
                  <a:lumMod val="75000"/>
                </a:schemeClr>
              </a:solidFill>
            </a:endParaRPr>
          </a:p>
          <a:p>
            <a:endParaRPr lang="en-ZA" sz="1600" dirty="0"/>
          </a:p>
          <a:p>
            <a:endParaRPr lang="en-ZA" sz="1600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1143000"/>
          </a:xfrm>
        </p:spPr>
        <p:txBody>
          <a:bodyPr>
            <a:normAutofit/>
          </a:bodyPr>
          <a:lstStyle/>
          <a:p>
            <a:pPr algn="l"/>
            <a:r>
              <a:rPr lang="en-ZA" sz="3600" b="1" i="1" dirty="0"/>
              <a:t>g</a:t>
            </a:r>
            <a:r>
              <a:rPr lang="en-ZA" sz="3600" b="1" i="1" dirty="0" smtClean="0"/>
              <a:t>psmap: Demonstration</a:t>
            </a:r>
            <a:endParaRPr lang="en-ZA" sz="3600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691680" y="1600200"/>
            <a:ext cx="7200800" cy="4997152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ZA" sz="2400" b="1" i="1" u="sng" dirty="0" smtClean="0"/>
              <a:t>Input:</a:t>
            </a:r>
            <a:r>
              <a:rPr lang="en-ZA" sz="2400" b="1" i="1" dirty="0" smtClean="0"/>
              <a:t> </a:t>
            </a:r>
            <a:r>
              <a:rPr lang="en-ZA" sz="2400" i="1" dirty="0" smtClean="0"/>
              <a:t>GPS coordinates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1547664" y="1412776"/>
            <a:ext cx="734481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79512" y="1410163"/>
            <a:ext cx="1368152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6" t="3701" r="26567" b="18376"/>
          <a:stretch/>
        </p:blipFill>
        <p:spPr>
          <a:xfrm>
            <a:off x="4211960" y="4644922"/>
            <a:ext cx="2626566" cy="2081275"/>
          </a:xfrm>
          <a:prstGeom prst="rect">
            <a:avLst/>
          </a:prstGeom>
          <a:ln>
            <a:solidFill>
              <a:schemeClr val="tx1"/>
            </a:solidFill>
          </a:ln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9899814"/>
              </p:ext>
            </p:extLst>
          </p:nvPr>
        </p:nvGraphicFramePr>
        <p:xfrm>
          <a:off x="2172072" y="2316480"/>
          <a:ext cx="6096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7827"/>
                <a:gridCol w="1974109"/>
                <a:gridCol w="2016224"/>
                <a:gridCol w="1607840"/>
              </a:tblGrid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Latitude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Longitude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Expected valid</a:t>
                      </a:r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1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-27.776030°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 18.552530°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2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-30.682771°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 22.600851°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1</a:t>
                      </a:r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3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-29.715901°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 27.930595°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0</a:t>
                      </a:r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4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-24.407324°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 29.751723°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1</a:t>
                      </a:r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5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-30.429434°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 29.463932°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1</a:t>
                      </a:r>
                      <a:endParaRPr lang="en-ZA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Oval 9"/>
          <p:cNvSpPr/>
          <p:nvPr/>
        </p:nvSpPr>
        <p:spPr>
          <a:xfrm>
            <a:off x="6156176" y="5948136"/>
            <a:ext cx="144016" cy="144016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99598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54766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ZA" sz="1600" dirty="0" smtClean="0">
              <a:solidFill>
                <a:prstClr val="white"/>
              </a:solidFill>
            </a:endParaRPr>
          </a:p>
          <a:p>
            <a:endParaRPr lang="en-ZA" sz="1600" dirty="0">
              <a:solidFill>
                <a:prstClr val="white"/>
              </a:solidFill>
            </a:endParaRPr>
          </a:p>
          <a:p>
            <a:endParaRPr lang="en-ZA" sz="1600" dirty="0" smtClean="0">
              <a:solidFill>
                <a:prstClr val="white"/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What is spatial data?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is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it useful?</a:t>
            </a:r>
          </a:p>
          <a:p>
            <a:endParaRPr lang="en-ZA" sz="500" i="1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Spatial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Data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Structure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gpsmap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Graphically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Syntax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/>
                </a:solidFill>
              </a:rPr>
              <a:t>Demo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it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works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Acknowled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 -</a:t>
            </a:r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gments</a:t>
            </a:r>
            <a:endParaRPr lang="en-ZA" sz="1600" dirty="0">
              <a:solidFill>
                <a:schemeClr val="bg1">
                  <a:lumMod val="75000"/>
                </a:schemeClr>
              </a:solidFill>
            </a:endParaRPr>
          </a:p>
          <a:p>
            <a:endParaRPr lang="en-ZA" sz="1600" dirty="0"/>
          </a:p>
          <a:p>
            <a:endParaRPr lang="en-ZA" sz="1600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1143000"/>
          </a:xfrm>
        </p:spPr>
        <p:txBody>
          <a:bodyPr>
            <a:normAutofit/>
          </a:bodyPr>
          <a:lstStyle/>
          <a:p>
            <a:pPr algn="l"/>
            <a:r>
              <a:rPr lang="en-ZA" sz="3600" b="1" i="1" dirty="0"/>
              <a:t>g</a:t>
            </a:r>
            <a:r>
              <a:rPr lang="en-ZA" sz="3600" b="1" i="1" dirty="0" smtClean="0"/>
              <a:t>psmap: Demonstration</a:t>
            </a:r>
            <a:endParaRPr lang="en-ZA" sz="3600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691680" y="1600200"/>
            <a:ext cx="7200800" cy="4997152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ZA" sz="2400" i="1" dirty="0" smtClean="0"/>
              <a:t>gpsmap using  “C:\Users\Tim\Desktop\</a:t>
            </a:r>
            <a:r>
              <a:rPr lang="en-ZA" sz="2400" i="1" dirty="0" err="1" smtClean="0"/>
              <a:t>geo_coding</a:t>
            </a:r>
            <a:r>
              <a:rPr lang="en-ZA" sz="2400" i="1" dirty="0" smtClean="0"/>
              <a:t>\</a:t>
            </a:r>
            <a:r>
              <a:rPr lang="en-ZA" sz="2400" i="1" dirty="0" err="1" smtClean="0"/>
              <a:t>SOU_outline_SHP</a:t>
            </a:r>
            <a:r>
              <a:rPr lang="en-ZA" sz="2400" i="1" dirty="0" smtClean="0"/>
              <a:t>\</a:t>
            </a:r>
            <a:r>
              <a:rPr lang="en-ZA" sz="2400" i="1" dirty="0" err="1" smtClean="0"/>
              <a:t>SOU_outline.shp</a:t>
            </a:r>
            <a:r>
              <a:rPr lang="en-ZA" sz="2400" i="1" dirty="0" smtClean="0"/>
              <a:t>”,   </a:t>
            </a:r>
          </a:p>
          <a:p>
            <a:pPr marL="114300" indent="0">
              <a:buNone/>
            </a:pPr>
            <a:r>
              <a:rPr lang="en-ZA" sz="2400" i="1" dirty="0" smtClean="0"/>
              <a:t>latitude(</a:t>
            </a:r>
            <a:r>
              <a:rPr lang="en-ZA" sz="2400" dirty="0" smtClean="0"/>
              <a:t>Latitude) longitude(</a:t>
            </a:r>
            <a:r>
              <a:rPr lang="en-ZA" sz="2400" dirty="0"/>
              <a:t>Longitude</a:t>
            </a:r>
            <a:r>
              <a:rPr lang="en-ZA" sz="2400" dirty="0" smtClean="0"/>
              <a:t>) valid(</a:t>
            </a:r>
            <a:r>
              <a:rPr lang="en-ZA" sz="2400" dirty="0" err="1" smtClean="0"/>
              <a:t>demo_valid</a:t>
            </a:r>
            <a:r>
              <a:rPr lang="en-ZA" sz="2400" dirty="0" smtClean="0"/>
              <a:t>)</a:t>
            </a:r>
            <a:endParaRPr lang="en-ZA" sz="2400" i="1" dirty="0" smtClean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547664" y="1412776"/>
            <a:ext cx="734481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79512" y="1410163"/>
            <a:ext cx="1368152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665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54766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ZA" sz="1600" dirty="0" smtClean="0">
              <a:solidFill>
                <a:prstClr val="white"/>
              </a:solidFill>
            </a:endParaRPr>
          </a:p>
          <a:p>
            <a:endParaRPr lang="en-ZA" sz="1600" dirty="0">
              <a:solidFill>
                <a:prstClr val="white"/>
              </a:solidFill>
            </a:endParaRPr>
          </a:p>
          <a:p>
            <a:endParaRPr lang="en-ZA" sz="1600" dirty="0" smtClean="0">
              <a:solidFill>
                <a:prstClr val="white"/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What is spatial data?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is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it useful?</a:t>
            </a:r>
          </a:p>
          <a:p>
            <a:endParaRPr lang="en-ZA" sz="500" i="1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Spatial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Data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Structure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gpsmap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Graphically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Syntax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/>
                </a:solidFill>
              </a:rPr>
              <a:t>Demo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it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works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Acknowled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 -</a:t>
            </a:r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gments</a:t>
            </a:r>
            <a:endParaRPr lang="en-ZA" sz="1600" dirty="0">
              <a:solidFill>
                <a:schemeClr val="bg1">
                  <a:lumMod val="75000"/>
                </a:schemeClr>
              </a:solidFill>
            </a:endParaRPr>
          </a:p>
          <a:p>
            <a:endParaRPr lang="en-ZA" sz="1600" dirty="0"/>
          </a:p>
          <a:p>
            <a:endParaRPr lang="en-ZA" sz="1600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1143000"/>
          </a:xfrm>
        </p:spPr>
        <p:txBody>
          <a:bodyPr>
            <a:normAutofit/>
          </a:bodyPr>
          <a:lstStyle/>
          <a:p>
            <a:pPr algn="l"/>
            <a:r>
              <a:rPr lang="en-ZA" sz="3600" b="1" i="1" dirty="0"/>
              <a:t>g</a:t>
            </a:r>
            <a:r>
              <a:rPr lang="en-ZA" sz="3600" b="1" i="1" dirty="0" smtClean="0"/>
              <a:t>psmap: Demonstration</a:t>
            </a:r>
            <a:endParaRPr lang="en-ZA" sz="3600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691680" y="1600200"/>
            <a:ext cx="7200800" cy="4997152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ZA" sz="2400" i="1" dirty="0" smtClean="0"/>
              <a:t>gpsmap using  “C:\Users\Tim\Desktop\</a:t>
            </a:r>
            <a:r>
              <a:rPr lang="en-ZA" sz="2400" i="1" dirty="0" err="1" smtClean="0"/>
              <a:t>geo_coding</a:t>
            </a:r>
            <a:r>
              <a:rPr lang="en-ZA" sz="2400" i="1" dirty="0" smtClean="0"/>
              <a:t>\</a:t>
            </a:r>
            <a:r>
              <a:rPr lang="en-ZA" sz="2400" i="1" dirty="0" err="1" smtClean="0"/>
              <a:t>SOU_outline_SHP</a:t>
            </a:r>
            <a:r>
              <a:rPr lang="en-ZA" sz="2400" i="1" dirty="0" smtClean="0"/>
              <a:t>\</a:t>
            </a:r>
            <a:r>
              <a:rPr lang="en-ZA" sz="2400" i="1" dirty="0" err="1" smtClean="0"/>
              <a:t>SOU_outline.shp</a:t>
            </a:r>
            <a:r>
              <a:rPr lang="en-ZA" sz="2400" i="1" dirty="0" smtClean="0"/>
              <a:t>”,   </a:t>
            </a:r>
          </a:p>
          <a:p>
            <a:pPr marL="114300" indent="0">
              <a:buNone/>
            </a:pPr>
            <a:r>
              <a:rPr lang="en-ZA" sz="2400" i="1" dirty="0" smtClean="0"/>
              <a:t>latitude(</a:t>
            </a:r>
            <a:r>
              <a:rPr lang="en-ZA" sz="2400" dirty="0" smtClean="0"/>
              <a:t>Latitude) longitude(</a:t>
            </a:r>
            <a:r>
              <a:rPr lang="en-ZA" sz="2400" dirty="0"/>
              <a:t>Longitude</a:t>
            </a:r>
            <a:r>
              <a:rPr lang="en-ZA" sz="2400" dirty="0" smtClean="0"/>
              <a:t>) valid(</a:t>
            </a:r>
            <a:r>
              <a:rPr lang="en-ZA" sz="2400" dirty="0" err="1" smtClean="0"/>
              <a:t>demo_valid</a:t>
            </a:r>
            <a:r>
              <a:rPr lang="en-ZA" sz="2400" dirty="0" smtClean="0"/>
              <a:t>)</a:t>
            </a:r>
          </a:p>
          <a:p>
            <a:pPr marL="114300" indent="0">
              <a:buNone/>
            </a:pPr>
            <a:endParaRPr lang="en-ZA" sz="2000" i="1" dirty="0" smtClean="0">
              <a:solidFill>
                <a:srgbClr val="0070C0"/>
              </a:solidFill>
            </a:endParaRPr>
          </a:p>
          <a:p>
            <a:pPr marL="114300" indent="0">
              <a:buNone/>
            </a:pPr>
            <a:r>
              <a:rPr lang="en-ZA" sz="2000" i="1" dirty="0" smtClean="0">
                <a:solidFill>
                  <a:srgbClr val="0070C0"/>
                </a:solidFill>
              </a:rPr>
              <a:t>Run time 0.11 seconds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1547664" y="1412776"/>
            <a:ext cx="734481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79512" y="1410163"/>
            <a:ext cx="1368152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190" y="4293096"/>
            <a:ext cx="7529023" cy="172819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2179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54766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ZA" sz="1600" dirty="0" smtClean="0">
              <a:solidFill>
                <a:prstClr val="white"/>
              </a:solidFill>
            </a:endParaRPr>
          </a:p>
          <a:p>
            <a:endParaRPr lang="en-ZA" sz="1600" dirty="0">
              <a:solidFill>
                <a:prstClr val="white"/>
              </a:solidFill>
            </a:endParaRPr>
          </a:p>
          <a:p>
            <a:endParaRPr lang="en-ZA" sz="1600" dirty="0" smtClean="0">
              <a:solidFill>
                <a:prstClr val="white"/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What is spatial data?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is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it useful?</a:t>
            </a:r>
          </a:p>
          <a:p>
            <a:endParaRPr lang="en-ZA" sz="500" i="1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Spatial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Data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Structure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gpsmap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Graphically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Syntax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/>
                </a:solidFill>
              </a:rPr>
              <a:t>Demo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it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works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Acknowled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 -</a:t>
            </a:r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gments</a:t>
            </a:r>
            <a:endParaRPr lang="en-ZA" sz="1600" dirty="0">
              <a:solidFill>
                <a:schemeClr val="bg1">
                  <a:lumMod val="75000"/>
                </a:schemeClr>
              </a:solidFill>
            </a:endParaRPr>
          </a:p>
          <a:p>
            <a:endParaRPr lang="en-ZA" sz="1600" dirty="0"/>
          </a:p>
          <a:p>
            <a:endParaRPr lang="en-ZA" sz="1600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1143000"/>
          </a:xfrm>
        </p:spPr>
        <p:txBody>
          <a:bodyPr>
            <a:normAutofit/>
          </a:bodyPr>
          <a:lstStyle/>
          <a:p>
            <a:pPr algn="l"/>
            <a:r>
              <a:rPr lang="en-ZA" sz="3600" b="1" i="1" dirty="0"/>
              <a:t>g</a:t>
            </a:r>
            <a:r>
              <a:rPr lang="en-ZA" sz="3600" b="1" i="1" dirty="0" smtClean="0"/>
              <a:t>psmap: Demonstration</a:t>
            </a:r>
            <a:endParaRPr lang="en-ZA" sz="3600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691680" y="1600200"/>
            <a:ext cx="7200800" cy="4997152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ZA" sz="2400" i="1" dirty="0" smtClean="0"/>
              <a:t>gpsmap using  “C:\Users\Tim\Desktop\</a:t>
            </a:r>
            <a:r>
              <a:rPr lang="en-ZA" sz="2400" i="1" dirty="0" err="1" smtClean="0"/>
              <a:t>geo_coding</a:t>
            </a:r>
            <a:r>
              <a:rPr lang="en-ZA" sz="2400" i="1" dirty="0" smtClean="0"/>
              <a:t>\</a:t>
            </a:r>
            <a:r>
              <a:rPr lang="en-ZA" sz="2400" i="1" dirty="0" err="1" smtClean="0"/>
              <a:t>SOU_outline_SHP</a:t>
            </a:r>
            <a:r>
              <a:rPr lang="en-ZA" sz="2400" i="1" dirty="0" smtClean="0"/>
              <a:t>\</a:t>
            </a:r>
            <a:r>
              <a:rPr lang="en-ZA" sz="2400" i="1" dirty="0" err="1" smtClean="0"/>
              <a:t>SOU_outline.shp</a:t>
            </a:r>
            <a:r>
              <a:rPr lang="en-ZA" sz="2400" i="1" dirty="0" smtClean="0"/>
              <a:t>”,   </a:t>
            </a:r>
          </a:p>
          <a:p>
            <a:pPr marL="114300" indent="0">
              <a:buNone/>
            </a:pPr>
            <a:r>
              <a:rPr lang="en-ZA" sz="2400" i="1" dirty="0" smtClean="0"/>
              <a:t>latitude(</a:t>
            </a:r>
            <a:r>
              <a:rPr lang="en-ZA" sz="2400" dirty="0" smtClean="0"/>
              <a:t>Latitude) longitude(</a:t>
            </a:r>
            <a:r>
              <a:rPr lang="en-ZA" sz="2400" dirty="0"/>
              <a:t>Longitude</a:t>
            </a:r>
            <a:r>
              <a:rPr lang="en-ZA" sz="2400" dirty="0" smtClean="0"/>
              <a:t>) valid(</a:t>
            </a:r>
            <a:r>
              <a:rPr lang="en-ZA" sz="2400" dirty="0" err="1" smtClean="0"/>
              <a:t>demo_valid</a:t>
            </a:r>
            <a:r>
              <a:rPr lang="en-ZA" sz="2400" dirty="0" smtClean="0"/>
              <a:t>)</a:t>
            </a:r>
          </a:p>
          <a:p>
            <a:pPr marL="114300" indent="0">
              <a:buNone/>
            </a:pPr>
            <a:endParaRPr lang="en-ZA" sz="2000" i="1" dirty="0" smtClean="0">
              <a:solidFill>
                <a:srgbClr val="0070C0"/>
              </a:solidFill>
            </a:endParaRPr>
          </a:p>
          <a:p>
            <a:pPr marL="114300" indent="0">
              <a:buNone/>
            </a:pPr>
            <a:r>
              <a:rPr lang="en-ZA" sz="2000" i="1" dirty="0" smtClean="0">
                <a:solidFill>
                  <a:srgbClr val="0070C0"/>
                </a:solidFill>
              </a:rPr>
              <a:t>Run time 0.11 seconds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1547664" y="1412776"/>
            <a:ext cx="734481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79512" y="1410163"/>
            <a:ext cx="1368152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190" y="4293096"/>
            <a:ext cx="7529023" cy="172819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Rectangle 3"/>
          <p:cNvSpPr/>
          <p:nvPr/>
        </p:nvSpPr>
        <p:spPr>
          <a:xfrm>
            <a:off x="5220072" y="4581128"/>
            <a:ext cx="2448272" cy="1440160"/>
          </a:xfrm>
          <a:prstGeom prst="rect">
            <a:avLst/>
          </a:prstGeom>
          <a:solidFill>
            <a:srgbClr val="FFFF00">
              <a:alpha val="2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075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54766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ZA" sz="1600" dirty="0" smtClean="0">
              <a:solidFill>
                <a:prstClr val="white"/>
              </a:solidFill>
            </a:endParaRPr>
          </a:p>
          <a:p>
            <a:endParaRPr lang="en-ZA" sz="1600" dirty="0">
              <a:solidFill>
                <a:prstClr val="white"/>
              </a:solidFill>
            </a:endParaRPr>
          </a:p>
          <a:p>
            <a:endParaRPr lang="en-ZA" sz="1600" dirty="0" smtClean="0">
              <a:solidFill>
                <a:prstClr val="white"/>
              </a:solidFill>
            </a:endParaRPr>
          </a:p>
          <a:p>
            <a:r>
              <a:rPr lang="en-ZA" sz="1600" dirty="0" smtClean="0">
                <a:solidFill>
                  <a:schemeClr val="bg1"/>
                </a:solidFill>
              </a:rPr>
              <a:t>What is spatial data?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is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it useful?</a:t>
            </a:r>
          </a:p>
          <a:p>
            <a:endParaRPr lang="en-ZA" sz="500" i="1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Spatial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Data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Structure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gpsmap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Graphically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Syntax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Demo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it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works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Acknowled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 -</a:t>
            </a:r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gments</a:t>
            </a:r>
            <a:endParaRPr lang="en-ZA" sz="1600" dirty="0">
              <a:solidFill>
                <a:schemeClr val="bg1">
                  <a:lumMod val="75000"/>
                </a:schemeClr>
              </a:solidFill>
            </a:endParaRPr>
          </a:p>
          <a:p>
            <a:endParaRPr lang="en-ZA" sz="1600" dirty="0"/>
          </a:p>
          <a:p>
            <a:endParaRPr lang="en-ZA" sz="1600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1143000"/>
          </a:xfrm>
        </p:spPr>
        <p:txBody>
          <a:bodyPr>
            <a:normAutofit/>
          </a:bodyPr>
          <a:lstStyle/>
          <a:p>
            <a:pPr algn="l"/>
            <a:r>
              <a:rPr lang="en-ZA" sz="3600" b="1" i="1" dirty="0" smtClean="0"/>
              <a:t>What is spatial data?</a:t>
            </a:r>
            <a:endParaRPr lang="en-ZA" sz="3600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691680" y="1600200"/>
            <a:ext cx="7200800" cy="4997152"/>
          </a:xfrm>
        </p:spPr>
        <p:txBody>
          <a:bodyPr/>
          <a:lstStyle/>
          <a:p>
            <a:r>
              <a:rPr lang="en-ZA" i="1" dirty="0" smtClean="0"/>
              <a:t>Geographic </a:t>
            </a:r>
            <a:r>
              <a:rPr lang="en-ZA" dirty="0" smtClean="0"/>
              <a:t>data </a:t>
            </a:r>
          </a:p>
          <a:p>
            <a:pPr lvl="1"/>
            <a:r>
              <a:rPr lang="en-ZA" dirty="0" smtClean="0">
                <a:solidFill>
                  <a:schemeClr val="bg1">
                    <a:lumMod val="50000"/>
                  </a:schemeClr>
                </a:solidFill>
              </a:rPr>
              <a:t>Latitude and longitude coordinates </a:t>
            </a:r>
          </a:p>
          <a:p>
            <a:pPr lvl="1"/>
            <a:r>
              <a:rPr lang="en-ZA" dirty="0" smtClean="0">
                <a:solidFill>
                  <a:schemeClr val="bg1">
                    <a:lumMod val="50000"/>
                  </a:schemeClr>
                </a:solidFill>
              </a:rPr>
              <a:t>Accompanying attribute data.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1547664" y="1412776"/>
            <a:ext cx="734481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79512" y="1412776"/>
            <a:ext cx="1368152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55" t="11299" r="28546" b="20096"/>
          <a:stretch/>
        </p:blipFill>
        <p:spPr>
          <a:xfrm>
            <a:off x="1842717" y="3284984"/>
            <a:ext cx="3521122" cy="283873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5948" y="3624232"/>
            <a:ext cx="3283553" cy="213430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80697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54766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ZA" sz="1600" dirty="0" smtClean="0">
              <a:solidFill>
                <a:prstClr val="white"/>
              </a:solidFill>
            </a:endParaRPr>
          </a:p>
          <a:p>
            <a:endParaRPr lang="en-ZA" sz="1600" dirty="0">
              <a:solidFill>
                <a:prstClr val="white"/>
              </a:solidFill>
            </a:endParaRPr>
          </a:p>
          <a:p>
            <a:endParaRPr lang="en-ZA" sz="1600" dirty="0" smtClean="0">
              <a:solidFill>
                <a:prstClr val="white"/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What is spatial data?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is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it useful?</a:t>
            </a:r>
          </a:p>
          <a:p>
            <a:endParaRPr lang="en-ZA" sz="500" i="1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Spatial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Data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Structure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gpsmap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Graphically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Syntax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/>
                </a:solidFill>
              </a:rPr>
              <a:t>Demo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it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works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Acknowled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 -</a:t>
            </a:r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gments</a:t>
            </a:r>
            <a:endParaRPr lang="en-ZA" sz="1600" dirty="0">
              <a:solidFill>
                <a:schemeClr val="bg1">
                  <a:lumMod val="75000"/>
                </a:schemeClr>
              </a:solidFill>
            </a:endParaRPr>
          </a:p>
          <a:p>
            <a:endParaRPr lang="en-ZA" sz="1600" dirty="0"/>
          </a:p>
          <a:p>
            <a:endParaRPr lang="en-ZA" sz="1600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1143000"/>
          </a:xfrm>
        </p:spPr>
        <p:txBody>
          <a:bodyPr>
            <a:normAutofit/>
          </a:bodyPr>
          <a:lstStyle/>
          <a:p>
            <a:pPr algn="l"/>
            <a:r>
              <a:rPr lang="en-ZA" sz="3600" b="1" i="1" dirty="0"/>
              <a:t>g</a:t>
            </a:r>
            <a:r>
              <a:rPr lang="en-ZA" sz="3600" b="1" i="1" dirty="0" smtClean="0"/>
              <a:t>psmap: Demonstration</a:t>
            </a:r>
            <a:endParaRPr lang="en-ZA" sz="3600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691680" y="1600200"/>
            <a:ext cx="7200800" cy="4997152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ZA" sz="2400" i="1" dirty="0" smtClean="0"/>
              <a:t>gpsmap using  “C:\Users\Tim\Desktop\</a:t>
            </a:r>
            <a:r>
              <a:rPr lang="en-ZA" sz="2400" i="1" dirty="0" err="1" smtClean="0"/>
              <a:t>geo_coding</a:t>
            </a:r>
            <a:r>
              <a:rPr lang="en-ZA" sz="2400" i="1" dirty="0" smtClean="0"/>
              <a:t>\</a:t>
            </a:r>
            <a:r>
              <a:rPr lang="en-ZA" sz="2400" i="1" dirty="0" err="1" smtClean="0"/>
              <a:t>SOU_outline_SHP</a:t>
            </a:r>
            <a:r>
              <a:rPr lang="en-ZA" sz="2400" i="1" dirty="0" smtClean="0"/>
              <a:t>\</a:t>
            </a:r>
            <a:r>
              <a:rPr lang="en-ZA" sz="2400" i="1" dirty="0" err="1" smtClean="0"/>
              <a:t>SOU_outline.shp</a:t>
            </a:r>
            <a:r>
              <a:rPr lang="en-ZA" sz="2400" i="1" dirty="0" smtClean="0"/>
              <a:t>”,   </a:t>
            </a:r>
          </a:p>
          <a:p>
            <a:pPr marL="114300" indent="0">
              <a:buNone/>
            </a:pPr>
            <a:r>
              <a:rPr lang="en-ZA" sz="2400" i="1" dirty="0" smtClean="0"/>
              <a:t>latitude(</a:t>
            </a:r>
            <a:r>
              <a:rPr lang="en-ZA" sz="2400" dirty="0" smtClean="0"/>
              <a:t>Latitude) longitude(</a:t>
            </a:r>
            <a:r>
              <a:rPr lang="en-ZA" sz="2400" dirty="0"/>
              <a:t>Longitude</a:t>
            </a:r>
            <a:r>
              <a:rPr lang="en-ZA" sz="2400" dirty="0" smtClean="0"/>
              <a:t>) valid(</a:t>
            </a:r>
            <a:r>
              <a:rPr lang="en-ZA" sz="2400" dirty="0" err="1" smtClean="0"/>
              <a:t>demo_valid</a:t>
            </a:r>
            <a:r>
              <a:rPr lang="en-ZA" sz="2400" dirty="0" smtClean="0"/>
              <a:t>)</a:t>
            </a:r>
          </a:p>
          <a:p>
            <a:pPr marL="114300" indent="0">
              <a:buNone/>
            </a:pPr>
            <a:endParaRPr lang="en-ZA" sz="2000" i="1" dirty="0" smtClean="0">
              <a:solidFill>
                <a:srgbClr val="0070C0"/>
              </a:solidFill>
            </a:endParaRPr>
          </a:p>
          <a:p>
            <a:pPr marL="114300" indent="0">
              <a:buNone/>
            </a:pPr>
            <a:r>
              <a:rPr lang="en-ZA" sz="2000" i="1" dirty="0" smtClean="0">
                <a:solidFill>
                  <a:srgbClr val="0070C0"/>
                </a:solidFill>
              </a:rPr>
              <a:t>Run time 0.11 seconds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1547664" y="1412776"/>
            <a:ext cx="734481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79512" y="1410163"/>
            <a:ext cx="1368152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190" y="4293096"/>
            <a:ext cx="7529023" cy="172819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Rectangle 3"/>
          <p:cNvSpPr/>
          <p:nvPr/>
        </p:nvSpPr>
        <p:spPr>
          <a:xfrm>
            <a:off x="7668344" y="4581128"/>
            <a:ext cx="1415094" cy="1440160"/>
          </a:xfrm>
          <a:prstGeom prst="rect">
            <a:avLst/>
          </a:prstGeom>
          <a:solidFill>
            <a:srgbClr val="FFFF00">
              <a:alpha val="2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27968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54766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ZA" sz="1600" dirty="0" smtClean="0">
              <a:solidFill>
                <a:prstClr val="white"/>
              </a:solidFill>
            </a:endParaRPr>
          </a:p>
          <a:p>
            <a:endParaRPr lang="en-ZA" sz="1600" dirty="0">
              <a:solidFill>
                <a:prstClr val="white"/>
              </a:solidFill>
            </a:endParaRPr>
          </a:p>
          <a:p>
            <a:endParaRPr lang="en-ZA" sz="1600" dirty="0" smtClean="0">
              <a:solidFill>
                <a:prstClr val="white"/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What is spatial data?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is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it useful?</a:t>
            </a:r>
          </a:p>
          <a:p>
            <a:endParaRPr lang="en-ZA" sz="500" i="1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Spatial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Data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Structure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gpsmap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Graphically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Syntax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Demo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/>
                </a:solidFill>
              </a:rPr>
              <a:t>How </a:t>
            </a:r>
            <a:r>
              <a:rPr lang="en-ZA" sz="1600" dirty="0">
                <a:solidFill>
                  <a:schemeClr val="bg1"/>
                </a:solidFill>
              </a:rPr>
              <a:t>it </a:t>
            </a:r>
            <a:r>
              <a:rPr lang="en-ZA" sz="1600" dirty="0" smtClean="0">
                <a:solidFill>
                  <a:schemeClr val="bg1"/>
                </a:solidFill>
              </a:rPr>
              <a:t>works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Acknowled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 -</a:t>
            </a:r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gments</a:t>
            </a:r>
            <a:endParaRPr lang="en-ZA" sz="1600" dirty="0">
              <a:solidFill>
                <a:schemeClr val="bg1">
                  <a:lumMod val="75000"/>
                </a:schemeClr>
              </a:solidFill>
            </a:endParaRPr>
          </a:p>
          <a:p>
            <a:endParaRPr lang="en-ZA" sz="1600" dirty="0"/>
          </a:p>
          <a:p>
            <a:endParaRPr lang="en-ZA" sz="1600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1143000"/>
          </a:xfrm>
        </p:spPr>
        <p:txBody>
          <a:bodyPr>
            <a:normAutofit/>
          </a:bodyPr>
          <a:lstStyle/>
          <a:p>
            <a:pPr algn="l"/>
            <a:r>
              <a:rPr lang="en-ZA" sz="3600" b="1" i="1" dirty="0"/>
              <a:t>g</a:t>
            </a:r>
            <a:r>
              <a:rPr lang="en-ZA" sz="3600" b="1" i="1" dirty="0" smtClean="0"/>
              <a:t>psmap: How it works</a:t>
            </a:r>
            <a:endParaRPr lang="en-ZA" sz="3600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691680" y="1600200"/>
            <a:ext cx="7200800" cy="4997152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ZA" sz="2800" i="1" dirty="0" smtClean="0"/>
              <a:t>Gpsmap is made up of four main sub-routines</a:t>
            </a:r>
          </a:p>
          <a:p>
            <a:pPr marL="457200"/>
            <a:endParaRPr lang="en-ZA" sz="2800" i="1" dirty="0" smtClean="0"/>
          </a:p>
          <a:p>
            <a:pPr marL="457200"/>
            <a:r>
              <a:rPr lang="en-ZA" sz="2800" i="1" dirty="0" smtClean="0"/>
              <a:t>.dbf reader</a:t>
            </a:r>
          </a:p>
          <a:p>
            <a:pPr marL="457200"/>
            <a:r>
              <a:rPr lang="en-ZA" sz="2800" i="1" dirty="0" smtClean="0"/>
              <a:t>.</a:t>
            </a:r>
            <a:r>
              <a:rPr lang="en-ZA" sz="2800" i="1" dirty="0" err="1" smtClean="0"/>
              <a:t>shp</a:t>
            </a:r>
            <a:r>
              <a:rPr lang="en-ZA" sz="2800" i="1" dirty="0" smtClean="0"/>
              <a:t> header reader</a:t>
            </a:r>
          </a:p>
          <a:p>
            <a:pPr marL="457200"/>
            <a:r>
              <a:rPr lang="en-ZA" sz="2800" i="1" dirty="0" smtClean="0"/>
              <a:t>.</a:t>
            </a:r>
            <a:r>
              <a:rPr lang="en-ZA" sz="2800" i="1" dirty="0" err="1" smtClean="0"/>
              <a:t>shp</a:t>
            </a:r>
            <a:r>
              <a:rPr lang="en-ZA" sz="2800" i="1" dirty="0" smtClean="0"/>
              <a:t> polygon reader</a:t>
            </a:r>
          </a:p>
          <a:p>
            <a:pPr marL="457200"/>
            <a:r>
              <a:rPr lang="en-ZA" sz="2800" i="1" dirty="0" smtClean="0"/>
              <a:t>Point in polygon ray casting routine</a:t>
            </a:r>
          </a:p>
          <a:p>
            <a:pPr marL="457200"/>
            <a:endParaRPr lang="en-ZA" sz="2400" i="1" dirty="0" smtClean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547664" y="1412776"/>
            <a:ext cx="734481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79512" y="1410163"/>
            <a:ext cx="1368152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8228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54766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ZA" sz="1600" dirty="0" smtClean="0">
              <a:solidFill>
                <a:prstClr val="white"/>
              </a:solidFill>
            </a:endParaRPr>
          </a:p>
          <a:p>
            <a:endParaRPr lang="en-ZA" sz="1600" dirty="0">
              <a:solidFill>
                <a:prstClr val="white"/>
              </a:solidFill>
            </a:endParaRPr>
          </a:p>
          <a:p>
            <a:endParaRPr lang="en-ZA" sz="1600" dirty="0" smtClean="0">
              <a:solidFill>
                <a:prstClr val="white"/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What is spatial data?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is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it useful?</a:t>
            </a:r>
          </a:p>
          <a:p>
            <a:endParaRPr lang="en-ZA" sz="500" i="1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Spatial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Data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Structure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gpsmap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Graphically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Syntax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Demo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/>
                </a:solidFill>
              </a:rPr>
              <a:t>How </a:t>
            </a:r>
            <a:r>
              <a:rPr lang="en-ZA" sz="1600" dirty="0">
                <a:solidFill>
                  <a:schemeClr val="bg1"/>
                </a:solidFill>
              </a:rPr>
              <a:t>it </a:t>
            </a:r>
            <a:r>
              <a:rPr lang="en-ZA" sz="1600" dirty="0" smtClean="0">
                <a:solidFill>
                  <a:schemeClr val="bg1"/>
                </a:solidFill>
              </a:rPr>
              <a:t>works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Acknowled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 -</a:t>
            </a:r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gments</a:t>
            </a:r>
            <a:endParaRPr lang="en-ZA" sz="1600" dirty="0">
              <a:solidFill>
                <a:schemeClr val="bg1">
                  <a:lumMod val="75000"/>
                </a:schemeClr>
              </a:solidFill>
            </a:endParaRPr>
          </a:p>
          <a:p>
            <a:endParaRPr lang="en-ZA" sz="1600" dirty="0"/>
          </a:p>
          <a:p>
            <a:endParaRPr lang="en-ZA" sz="1600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1143000"/>
          </a:xfrm>
        </p:spPr>
        <p:txBody>
          <a:bodyPr>
            <a:normAutofit/>
          </a:bodyPr>
          <a:lstStyle/>
          <a:p>
            <a:pPr algn="l"/>
            <a:r>
              <a:rPr lang="en-ZA" sz="3600" b="1" i="1" dirty="0" smtClean="0"/>
              <a:t>.dbf reader</a:t>
            </a:r>
            <a:endParaRPr lang="en-ZA" sz="3600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691680" y="1600200"/>
            <a:ext cx="7200800" cy="4997152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ZA" sz="2800" i="1" dirty="0" smtClean="0"/>
              <a:t>The .dbf reader reads the attribute table into Stata.</a:t>
            </a:r>
          </a:p>
          <a:p>
            <a:pPr marL="114300" indent="0">
              <a:buNone/>
            </a:pPr>
            <a:endParaRPr lang="en-ZA" sz="2000" i="1" dirty="0" smtClean="0"/>
          </a:p>
          <a:p>
            <a:pPr marL="457200"/>
            <a:r>
              <a:rPr lang="en-ZA" sz="2400" i="1" dirty="0" smtClean="0"/>
              <a:t>Controls for length of variable names 32 characters or less.</a:t>
            </a:r>
          </a:p>
          <a:p>
            <a:pPr marL="457200"/>
            <a:r>
              <a:rPr lang="en-ZA" sz="2400" i="1" dirty="0" smtClean="0"/>
              <a:t>Imports all data as string format into Stata and then gets Stata to convert to numeric where applicable.</a:t>
            </a:r>
          </a:p>
          <a:p>
            <a:pPr marL="457200"/>
            <a:r>
              <a:rPr lang="en-ZA" sz="2400" i="1" dirty="0" smtClean="0"/>
              <a:t>Due to this all variables are limited to 244 characters long.</a:t>
            </a:r>
          </a:p>
          <a:p>
            <a:pPr marL="114300" indent="0">
              <a:buNone/>
            </a:pPr>
            <a:endParaRPr lang="en-ZA" sz="2400" i="1" dirty="0" smtClean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547664" y="1412776"/>
            <a:ext cx="734481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79512" y="1410163"/>
            <a:ext cx="1368152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6656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54766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ZA" sz="1600" dirty="0" smtClean="0">
              <a:solidFill>
                <a:prstClr val="white"/>
              </a:solidFill>
            </a:endParaRPr>
          </a:p>
          <a:p>
            <a:endParaRPr lang="en-ZA" sz="1600" dirty="0">
              <a:solidFill>
                <a:prstClr val="white"/>
              </a:solidFill>
            </a:endParaRPr>
          </a:p>
          <a:p>
            <a:endParaRPr lang="en-ZA" sz="1600" dirty="0" smtClean="0">
              <a:solidFill>
                <a:prstClr val="white"/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What is spatial data?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is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it useful?</a:t>
            </a:r>
          </a:p>
          <a:p>
            <a:endParaRPr lang="en-ZA" sz="500" i="1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Spatial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Data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Structure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gpsmap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Graphically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Syntax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Demo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/>
                </a:solidFill>
              </a:rPr>
              <a:t>How </a:t>
            </a:r>
            <a:r>
              <a:rPr lang="en-ZA" sz="1600" dirty="0">
                <a:solidFill>
                  <a:schemeClr val="bg1"/>
                </a:solidFill>
              </a:rPr>
              <a:t>it </a:t>
            </a:r>
            <a:r>
              <a:rPr lang="en-ZA" sz="1600" dirty="0" smtClean="0">
                <a:solidFill>
                  <a:schemeClr val="bg1"/>
                </a:solidFill>
              </a:rPr>
              <a:t>works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Acknowled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 -</a:t>
            </a:r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gments</a:t>
            </a:r>
            <a:endParaRPr lang="en-ZA" sz="1600" dirty="0">
              <a:solidFill>
                <a:schemeClr val="bg1">
                  <a:lumMod val="75000"/>
                </a:schemeClr>
              </a:solidFill>
            </a:endParaRPr>
          </a:p>
          <a:p>
            <a:endParaRPr lang="en-ZA" sz="1600" dirty="0"/>
          </a:p>
          <a:p>
            <a:endParaRPr lang="en-ZA" sz="1600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1143000"/>
          </a:xfrm>
        </p:spPr>
        <p:txBody>
          <a:bodyPr>
            <a:normAutofit/>
          </a:bodyPr>
          <a:lstStyle/>
          <a:p>
            <a:pPr algn="l"/>
            <a:r>
              <a:rPr lang="en-ZA" sz="3600" b="1" i="1" dirty="0" smtClean="0"/>
              <a:t>.</a:t>
            </a:r>
            <a:r>
              <a:rPr lang="en-ZA" sz="3600" b="1" i="1" dirty="0" err="1" smtClean="0"/>
              <a:t>shp</a:t>
            </a:r>
            <a:r>
              <a:rPr lang="en-ZA" sz="3600" b="1" i="1" dirty="0" smtClean="0"/>
              <a:t> header reader</a:t>
            </a:r>
            <a:endParaRPr lang="en-ZA" sz="3600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691680" y="1600200"/>
            <a:ext cx="7200800" cy="4997152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ZA" sz="2800" i="1" dirty="0" smtClean="0"/>
              <a:t>The .</a:t>
            </a:r>
            <a:r>
              <a:rPr lang="en-ZA" sz="2800" i="1" dirty="0" err="1" smtClean="0"/>
              <a:t>shp</a:t>
            </a:r>
            <a:r>
              <a:rPr lang="en-ZA" sz="2800" i="1" dirty="0" smtClean="0"/>
              <a:t> reader reads the polygon headers into Mata.</a:t>
            </a:r>
          </a:p>
          <a:p>
            <a:pPr marL="114300" indent="0">
              <a:buNone/>
            </a:pPr>
            <a:r>
              <a:rPr lang="en-ZA" sz="2400" i="1" dirty="0" smtClean="0"/>
              <a:t>Each polygon shape has a header record in the Shapefile, the record contains:</a:t>
            </a:r>
          </a:p>
          <a:p>
            <a:pPr marL="114300" indent="0">
              <a:buNone/>
            </a:pPr>
            <a:endParaRPr lang="en-ZA" sz="2000" i="1" dirty="0"/>
          </a:p>
          <a:p>
            <a:pPr marL="457200"/>
            <a:r>
              <a:rPr lang="en-ZA" sz="2400" i="1" dirty="0" smtClean="0"/>
              <a:t>The polygon number in the shape file, i.e. record number.</a:t>
            </a:r>
          </a:p>
          <a:p>
            <a:pPr marL="457200"/>
            <a:r>
              <a:rPr lang="en-ZA" sz="2400" i="1" dirty="0" smtClean="0"/>
              <a:t>The bounding box</a:t>
            </a:r>
          </a:p>
          <a:p>
            <a:pPr marL="857250" lvl="1"/>
            <a:r>
              <a:rPr lang="en-ZA" sz="1800" i="1" dirty="0" smtClean="0"/>
              <a:t>Min X, Max X, Min Y, Min Y</a:t>
            </a:r>
          </a:p>
          <a:p>
            <a:pPr marL="457200"/>
            <a:r>
              <a:rPr lang="en-ZA" sz="2400" i="1" dirty="0" smtClean="0"/>
              <a:t>The start position of the polygon shape in the Shapefile.</a:t>
            </a:r>
          </a:p>
          <a:p>
            <a:pPr marL="114300" indent="0">
              <a:buNone/>
            </a:pPr>
            <a:endParaRPr lang="en-ZA" sz="2000" i="1" dirty="0" smtClean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547664" y="1412776"/>
            <a:ext cx="734481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79512" y="1410163"/>
            <a:ext cx="1368152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39" t="6968" r="9062" b="4642"/>
          <a:stretch/>
        </p:blipFill>
        <p:spPr>
          <a:xfrm>
            <a:off x="5940152" y="4221088"/>
            <a:ext cx="793000" cy="1004466"/>
          </a:xfrm>
          <a:prstGeom prst="rect">
            <a:avLst/>
          </a:prstGeom>
          <a:ln w="34925">
            <a:solidFill>
              <a:schemeClr val="accent1">
                <a:shade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00977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54766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ZA" sz="1600" dirty="0" smtClean="0">
              <a:solidFill>
                <a:prstClr val="white"/>
              </a:solidFill>
            </a:endParaRPr>
          </a:p>
          <a:p>
            <a:endParaRPr lang="en-ZA" sz="1600" dirty="0">
              <a:solidFill>
                <a:prstClr val="white"/>
              </a:solidFill>
            </a:endParaRPr>
          </a:p>
          <a:p>
            <a:endParaRPr lang="en-ZA" sz="1600" dirty="0" smtClean="0">
              <a:solidFill>
                <a:prstClr val="white"/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What is spatial data?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is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it useful?</a:t>
            </a:r>
          </a:p>
          <a:p>
            <a:endParaRPr lang="en-ZA" sz="500" i="1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Spatial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Data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Structure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gpsmap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Graphically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Syntax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Demo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/>
                </a:solidFill>
              </a:rPr>
              <a:t>How </a:t>
            </a:r>
            <a:r>
              <a:rPr lang="en-ZA" sz="1600" dirty="0">
                <a:solidFill>
                  <a:schemeClr val="bg1"/>
                </a:solidFill>
              </a:rPr>
              <a:t>it </a:t>
            </a:r>
            <a:r>
              <a:rPr lang="en-ZA" sz="1600" dirty="0" smtClean="0">
                <a:solidFill>
                  <a:schemeClr val="bg1"/>
                </a:solidFill>
              </a:rPr>
              <a:t>works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Acknowled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 -</a:t>
            </a:r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gments</a:t>
            </a:r>
            <a:endParaRPr lang="en-ZA" sz="1600" dirty="0">
              <a:solidFill>
                <a:schemeClr val="bg1">
                  <a:lumMod val="75000"/>
                </a:schemeClr>
              </a:solidFill>
            </a:endParaRPr>
          </a:p>
          <a:p>
            <a:endParaRPr lang="en-ZA" sz="1600" dirty="0"/>
          </a:p>
          <a:p>
            <a:endParaRPr lang="en-ZA" sz="1600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1143000"/>
          </a:xfrm>
        </p:spPr>
        <p:txBody>
          <a:bodyPr>
            <a:normAutofit/>
          </a:bodyPr>
          <a:lstStyle/>
          <a:p>
            <a:pPr algn="l"/>
            <a:r>
              <a:rPr lang="en-ZA" sz="3600" b="1" i="1" dirty="0" smtClean="0"/>
              <a:t>.</a:t>
            </a:r>
            <a:r>
              <a:rPr lang="en-ZA" sz="3600" b="1" i="1" dirty="0" err="1" smtClean="0"/>
              <a:t>shp</a:t>
            </a:r>
            <a:r>
              <a:rPr lang="en-ZA" sz="3600" b="1" i="1" dirty="0" smtClean="0"/>
              <a:t> polygon reader</a:t>
            </a:r>
            <a:endParaRPr lang="en-ZA" sz="3600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691680" y="1600200"/>
            <a:ext cx="7200800" cy="4997152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ZA" sz="2800" i="1" dirty="0" smtClean="0"/>
              <a:t>The .</a:t>
            </a:r>
            <a:r>
              <a:rPr lang="en-ZA" sz="2800" i="1" dirty="0" err="1" smtClean="0"/>
              <a:t>shp</a:t>
            </a:r>
            <a:r>
              <a:rPr lang="en-ZA" sz="2800" i="1" dirty="0" smtClean="0"/>
              <a:t> polygon reader reads a specific polygon from the Shapefile into Mata</a:t>
            </a:r>
          </a:p>
          <a:p>
            <a:pPr marL="114300" indent="0">
              <a:buNone/>
            </a:pPr>
            <a:endParaRPr lang="en-ZA" sz="2000" i="1" dirty="0" smtClean="0"/>
          </a:p>
          <a:p>
            <a:pPr marL="114300" indent="0">
              <a:buNone/>
            </a:pPr>
            <a:r>
              <a:rPr lang="en-ZA" sz="2400" i="1" dirty="0" smtClean="0"/>
              <a:t>Each GPS point from Stata is compared with the Max and Min values in the polygon header tables, selecting the most likely polygon that it will fall into.</a:t>
            </a:r>
          </a:p>
          <a:p>
            <a:pPr marL="114300" indent="0">
              <a:buNone/>
            </a:pPr>
            <a:endParaRPr lang="en-ZA" sz="2400" i="1" dirty="0"/>
          </a:p>
          <a:p>
            <a:pPr marL="114300" indent="0">
              <a:buNone/>
            </a:pPr>
            <a:r>
              <a:rPr lang="en-ZA" sz="2400" i="1" dirty="0" smtClean="0"/>
              <a:t>Each selected polygon is then read in using the polygon reader.</a:t>
            </a:r>
          </a:p>
          <a:p>
            <a:pPr marL="114300" indent="0">
              <a:buNone/>
            </a:pPr>
            <a:endParaRPr lang="en-ZA" sz="2400" i="1" dirty="0"/>
          </a:p>
          <a:p>
            <a:pPr marL="114300" indent="0">
              <a:buNone/>
            </a:pPr>
            <a:r>
              <a:rPr lang="en-ZA" sz="2400" i="1" dirty="0" smtClean="0"/>
              <a:t>Done for both performance and memory efficiency. 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1547664" y="1412776"/>
            <a:ext cx="734481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79512" y="1410163"/>
            <a:ext cx="1368152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842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54766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ZA" sz="1600" dirty="0" smtClean="0">
              <a:solidFill>
                <a:prstClr val="white"/>
              </a:solidFill>
            </a:endParaRPr>
          </a:p>
          <a:p>
            <a:endParaRPr lang="en-ZA" sz="1600" dirty="0">
              <a:solidFill>
                <a:prstClr val="white"/>
              </a:solidFill>
            </a:endParaRPr>
          </a:p>
          <a:p>
            <a:endParaRPr lang="en-ZA" sz="1600" dirty="0" smtClean="0">
              <a:solidFill>
                <a:prstClr val="white"/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What is spatial data?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is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it useful?</a:t>
            </a:r>
          </a:p>
          <a:p>
            <a:endParaRPr lang="en-ZA" sz="500" i="1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Spatial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Data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Structure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gpsmap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Graphically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Syntax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Demo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/>
                </a:solidFill>
              </a:rPr>
              <a:t>How </a:t>
            </a:r>
            <a:r>
              <a:rPr lang="en-ZA" sz="1600" dirty="0">
                <a:solidFill>
                  <a:schemeClr val="bg1"/>
                </a:solidFill>
              </a:rPr>
              <a:t>it </a:t>
            </a:r>
            <a:r>
              <a:rPr lang="en-ZA" sz="1600" dirty="0" smtClean="0">
                <a:solidFill>
                  <a:schemeClr val="bg1"/>
                </a:solidFill>
              </a:rPr>
              <a:t>works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Acknowled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 -</a:t>
            </a:r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gments</a:t>
            </a:r>
            <a:endParaRPr lang="en-ZA" sz="1600" dirty="0">
              <a:solidFill>
                <a:schemeClr val="bg1">
                  <a:lumMod val="75000"/>
                </a:schemeClr>
              </a:solidFill>
            </a:endParaRPr>
          </a:p>
          <a:p>
            <a:endParaRPr lang="en-ZA" sz="1600" dirty="0"/>
          </a:p>
          <a:p>
            <a:endParaRPr lang="en-ZA" sz="1600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1143000"/>
          </a:xfrm>
        </p:spPr>
        <p:txBody>
          <a:bodyPr>
            <a:normAutofit/>
          </a:bodyPr>
          <a:lstStyle/>
          <a:p>
            <a:pPr algn="l"/>
            <a:r>
              <a:rPr lang="en-ZA" sz="3600" b="1" i="1" dirty="0" smtClean="0"/>
              <a:t>Point in polygon routine</a:t>
            </a:r>
            <a:endParaRPr lang="en-ZA" sz="3600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691680" y="1600200"/>
            <a:ext cx="7200800" cy="4997152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ZA" sz="2800" i="1" dirty="0" smtClean="0"/>
              <a:t>So far:</a:t>
            </a:r>
          </a:p>
          <a:p>
            <a:pPr marL="571500" indent="-457200"/>
            <a:r>
              <a:rPr lang="en-ZA" sz="2800" i="1" dirty="0" smtClean="0"/>
              <a:t>Polygon headers have been read in.</a:t>
            </a:r>
          </a:p>
          <a:p>
            <a:pPr marL="571500" indent="-457200"/>
            <a:r>
              <a:rPr lang="en-ZA" sz="2800" i="1" dirty="0" smtClean="0"/>
              <a:t>Most likely polygon have been identified and read in.</a:t>
            </a:r>
          </a:p>
          <a:p>
            <a:pPr marL="571500" indent="-457200"/>
            <a:r>
              <a:rPr lang="en-ZA" sz="2800" i="1" dirty="0" smtClean="0"/>
              <a:t>Now determine which polygon out of the likely polygon the GPS point falls into.</a:t>
            </a:r>
          </a:p>
          <a:p>
            <a:pPr marL="114300" indent="0">
              <a:buNone/>
            </a:pPr>
            <a:endParaRPr lang="en-ZA" sz="2800" i="1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547664" y="1412776"/>
            <a:ext cx="734481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79512" y="1410163"/>
            <a:ext cx="1368152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1495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54766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ZA" sz="1600" dirty="0" smtClean="0">
              <a:solidFill>
                <a:prstClr val="white"/>
              </a:solidFill>
            </a:endParaRPr>
          </a:p>
          <a:p>
            <a:endParaRPr lang="en-ZA" sz="1600" dirty="0">
              <a:solidFill>
                <a:prstClr val="white"/>
              </a:solidFill>
            </a:endParaRPr>
          </a:p>
          <a:p>
            <a:endParaRPr lang="en-ZA" sz="1600" dirty="0" smtClean="0">
              <a:solidFill>
                <a:prstClr val="white"/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What is spatial data?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is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it useful?</a:t>
            </a:r>
          </a:p>
          <a:p>
            <a:endParaRPr lang="en-ZA" sz="500" i="1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Spatial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Data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Structure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gpsmap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Graphically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Syntax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Demo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/>
                </a:solidFill>
              </a:rPr>
              <a:t>How </a:t>
            </a:r>
            <a:r>
              <a:rPr lang="en-ZA" sz="1600" dirty="0">
                <a:solidFill>
                  <a:schemeClr val="bg1"/>
                </a:solidFill>
              </a:rPr>
              <a:t>it </a:t>
            </a:r>
            <a:r>
              <a:rPr lang="en-ZA" sz="1600" dirty="0" smtClean="0">
                <a:solidFill>
                  <a:schemeClr val="bg1"/>
                </a:solidFill>
              </a:rPr>
              <a:t>works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Acknowled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 -</a:t>
            </a:r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gments</a:t>
            </a:r>
            <a:endParaRPr lang="en-ZA" sz="1600" dirty="0">
              <a:solidFill>
                <a:schemeClr val="bg1">
                  <a:lumMod val="75000"/>
                </a:schemeClr>
              </a:solidFill>
            </a:endParaRPr>
          </a:p>
          <a:p>
            <a:endParaRPr lang="en-ZA" sz="1600" dirty="0"/>
          </a:p>
          <a:p>
            <a:endParaRPr lang="en-ZA" sz="1600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1143000"/>
          </a:xfrm>
        </p:spPr>
        <p:txBody>
          <a:bodyPr>
            <a:normAutofit/>
          </a:bodyPr>
          <a:lstStyle/>
          <a:p>
            <a:pPr algn="l"/>
            <a:r>
              <a:rPr lang="en-ZA" sz="3600" b="1" i="1" dirty="0" smtClean="0"/>
              <a:t>Point in polygon routine</a:t>
            </a:r>
            <a:endParaRPr lang="en-ZA" sz="3600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691680" y="1600200"/>
            <a:ext cx="7200800" cy="4997152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ZA" sz="2800" dirty="0" smtClean="0"/>
              <a:t>A ray casting routine is used making use of the odd even rule.</a:t>
            </a:r>
          </a:p>
          <a:p>
            <a:pPr marL="114300" indent="0">
              <a:buNone/>
            </a:pPr>
            <a:r>
              <a:rPr lang="en-ZA" sz="2800" b="1" i="1" dirty="0" smtClean="0"/>
              <a:t>Rule states: </a:t>
            </a:r>
            <a:r>
              <a:rPr lang="en-ZA" sz="2800" i="1" dirty="0" smtClean="0"/>
              <a:t>If a point lies within a polygon then the a ray cast from that point to infinity, will intersect the border of the polygon an odd number of times if it lies within the polygon.</a:t>
            </a:r>
          </a:p>
          <a:p>
            <a:pPr marL="114300" indent="0">
              <a:buNone/>
            </a:pPr>
            <a:endParaRPr lang="en-ZA" sz="2800" i="1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547664" y="1412776"/>
            <a:ext cx="734481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79512" y="1410163"/>
            <a:ext cx="1368152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 13"/>
          <p:cNvSpPr/>
          <p:nvPr/>
        </p:nvSpPr>
        <p:spPr>
          <a:xfrm>
            <a:off x="3816861" y="4913194"/>
            <a:ext cx="2273279" cy="1337481"/>
          </a:xfrm>
          <a:custGeom>
            <a:avLst/>
            <a:gdLst>
              <a:gd name="connsiteX0" fmla="*/ 236524 w 2273279"/>
              <a:gd name="connsiteY0" fmla="*/ 95534 h 1337481"/>
              <a:gd name="connsiteX1" fmla="*/ 373002 w 2273279"/>
              <a:gd name="connsiteY1" fmla="*/ 81887 h 1337481"/>
              <a:gd name="connsiteX2" fmla="*/ 577718 w 2273279"/>
              <a:gd name="connsiteY2" fmla="*/ 109182 h 1337481"/>
              <a:gd name="connsiteX3" fmla="*/ 727843 w 2273279"/>
              <a:gd name="connsiteY3" fmla="*/ 136478 h 1337481"/>
              <a:gd name="connsiteX4" fmla="*/ 891617 w 2273279"/>
              <a:gd name="connsiteY4" fmla="*/ 177421 h 1337481"/>
              <a:gd name="connsiteX5" fmla="*/ 1055390 w 2273279"/>
              <a:gd name="connsiteY5" fmla="*/ 163773 h 1337481"/>
              <a:gd name="connsiteX6" fmla="*/ 1137276 w 2273279"/>
              <a:gd name="connsiteY6" fmla="*/ 122830 h 1337481"/>
              <a:gd name="connsiteX7" fmla="*/ 1219163 w 2273279"/>
              <a:gd name="connsiteY7" fmla="*/ 95534 h 1337481"/>
              <a:gd name="connsiteX8" fmla="*/ 1260106 w 2273279"/>
              <a:gd name="connsiteY8" fmla="*/ 68239 h 1337481"/>
              <a:gd name="connsiteX9" fmla="*/ 1314697 w 2273279"/>
              <a:gd name="connsiteY9" fmla="*/ 27296 h 1337481"/>
              <a:gd name="connsiteX10" fmla="*/ 1492118 w 2273279"/>
              <a:gd name="connsiteY10" fmla="*/ 0 h 1337481"/>
              <a:gd name="connsiteX11" fmla="*/ 1505766 w 2273279"/>
              <a:gd name="connsiteY11" fmla="*/ 54591 h 1337481"/>
              <a:gd name="connsiteX12" fmla="*/ 1519414 w 2273279"/>
              <a:gd name="connsiteY12" fmla="*/ 136478 h 1337481"/>
              <a:gd name="connsiteX13" fmla="*/ 1560357 w 2273279"/>
              <a:gd name="connsiteY13" fmla="*/ 163773 h 1337481"/>
              <a:gd name="connsiteX14" fmla="*/ 1696835 w 2273279"/>
              <a:gd name="connsiteY14" fmla="*/ 177421 h 1337481"/>
              <a:gd name="connsiteX15" fmla="*/ 1819664 w 2273279"/>
              <a:gd name="connsiteY15" fmla="*/ 191069 h 1337481"/>
              <a:gd name="connsiteX16" fmla="*/ 1860608 w 2273279"/>
              <a:gd name="connsiteY16" fmla="*/ 204716 h 1337481"/>
              <a:gd name="connsiteX17" fmla="*/ 1956142 w 2273279"/>
              <a:gd name="connsiteY17" fmla="*/ 232012 h 1337481"/>
              <a:gd name="connsiteX18" fmla="*/ 1997085 w 2273279"/>
              <a:gd name="connsiteY18" fmla="*/ 259307 h 1337481"/>
              <a:gd name="connsiteX19" fmla="*/ 2078972 w 2273279"/>
              <a:gd name="connsiteY19" fmla="*/ 354842 h 1337481"/>
              <a:gd name="connsiteX20" fmla="*/ 2229097 w 2273279"/>
              <a:gd name="connsiteY20" fmla="*/ 395785 h 1337481"/>
              <a:gd name="connsiteX21" fmla="*/ 2270040 w 2273279"/>
              <a:gd name="connsiteY21" fmla="*/ 423081 h 1337481"/>
              <a:gd name="connsiteX22" fmla="*/ 2256393 w 2273279"/>
              <a:gd name="connsiteY22" fmla="*/ 600502 h 1337481"/>
              <a:gd name="connsiteX23" fmla="*/ 2174506 w 2273279"/>
              <a:gd name="connsiteY23" fmla="*/ 655093 h 1337481"/>
              <a:gd name="connsiteX24" fmla="*/ 2133563 w 2273279"/>
              <a:gd name="connsiteY24" fmla="*/ 682388 h 1337481"/>
              <a:gd name="connsiteX25" fmla="*/ 2106267 w 2273279"/>
              <a:gd name="connsiteY25" fmla="*/ 723331 h 1337481"/>
              <a:gd name="connsiteX26" fmla="*/ 2092620 w 2273279"/>
              <a:gd name="connsiteY26" fmla="*/ 764275 h 1337481"/>
              <a:gd name="connsiteX27" fmla="*/ 2078972 w 2273279"/>
              <a:gd name="connsiteY27" fmla="*/ 1037230 h 1337481"/>
              <a:gd name="connsiteX28" fmla="*/ 2065324 w 2273279"/>
              <a:gd name="connsiteY28" fmla="*/ 1132764 h 1337481"/>
              <a:gd name="connsiteX29" fmla="*/ 1792369 w 2273279"/>
              <a:gd name="connsiteY29" fmla="*/ 1146412 h 1337481"/>
              <a:gd name="connsiteX30" fmla="*/ 1710482 w 2273279"/>
              <a:gd name="connsiteY30" fmla="*/ 1160060 h 1337481"/>
              <a:gd name="connsiteX31" fmla="*/ 1655891 w 2273279"/>
              <a:gd name="connsiteY31" fmla="*/ 1187355 h 1337481"/>
              <a:gd name="connsiteX32" fmla="*/ 1614948 w 2273279"/>
              <a:gd name="connsiteY32" fmla="*/ 1201003 h 1337481"/>
              <a:gd name="connsiteX33" fmla="*/ 1574005 w 2273279"/>
              <a:gd name="connsiteY33" fmla="*/ 1241946 h 1337481"/>
              <a:gd name="connsiteX34" fmla="*/ 1546709 w 2273279"/>
              <a:gd name="connsiteY34" fmla="*/ 1296537 h 1337481"/>
              <a:gd name="connsiteX35" fmla="*/ 1451175 w 2273279"/>
              <a:gd name="connsiteY35" fmla="*/ 1337481 h 1337481"/>
              <a:gd name="connsiteX36" fmla="*/ 1314697 w 2273279"/>
              <a:gd name="connsiteY36" fmla="*/ 1310185 h 1337481"/>
              <a:gd name="connsiteX37" fmla="*/ 1219163 w 2273279"/>
              <a:gd name="connsiteY37" fmla="*/ 1255594 h 1337481"/>
              <a:gd name="connsiteX38" fmla="*/ 577718 w 2273279"/>
              <a:gd name="connsiteY38" fmla="*/ 1241946 h 1337481"/>
              <a:gd name="connsiteX39" fmla="*/ 454888 w 2273279"/>
              <a:gd name="connsiteY39" fmla="*/ 1160060 h 1337481"/>
              <a:gd name="connsiteX40" fmla="*/ 413945 w 2273279"/>
              <a:gd name="connsiteY40" fmla="*/ 1132764 h 1337481"/>
              <a:gd name="connsiteX41" fmla="*/ 304763 w 2273279"/>
              <a:gd name="connsiteY41" fmla="*/ 1037230 h 1337481"/>
              <a:gd name="connsiteX42" fmla="*/ 263820 w 2273279"/>
              <a:gd name="connsiteY42" fmla="*/ 996287 h 1337481"/>
              <a:gd name="connsiteX43" fmla="*/ 168285 w 2273279"/>
              <a:gd name="connsiteY43" fmla="*/ 955343 h 1337481"/>
              <a:gd name="connsiteX44" fmla="*/ 127342 w 2273279"/>
              <a:gd name="connsiteY44" fmla="*/ 928048 h 1337481"/>
              <a:gd name="connsiteX45" fmla="*/ 45455 w 2273279"/>
              <a:gd name="connsiteY45" fmla="*/ 887105 h 1337481"/>
              <a:gd name="connsiteX46" fmla="*/ 18160 w 2273279"/>
              <a:gd name="connsiteY46" fmla="*/ 846161 h 1337481"/>
              <a:gd name="connsiteX47" fmla="*/ 18160 w 2273279"/>
              <a:gd name="connsiteY47" fmla="*/ 614149 h 1337481"/>
              <a:gd name="connsiteX48" fmla="*/ 45455 w 2273279"/>
              <a:gd name="connsiteY48" fmla="*/ 573206 h 1337481"/>
              <a:gd name="connsiteX49" fmla="*/ 72751 w 2273279"/>
              <a:gd name="connsiteY49" fmla="*/ 518615 h 1337481"/>
              <a:gd name="connsiteX50" fmla="*/ 113694 w 2273279"/>
              <a:gd name="connsiteY50" fmla="*/ 450376 h 1337481"/>
              <a:gd name="connsiteX51" fmla="*/ 113694 w 2273279"/>
              <a:gd name="connsiteY51" fmla="*/ 191069 h 1337481"/>
              <a:gd name="connsiteX52" fmla="*/ 140990 w 2273279"/>
              <a:gd name="connsiteY52" fmla="*/ 136478 h 1337481"/>
              <a:gd name="connsiteX53" fmla="*/ 222876 w 2273279"/>
              <a:gd name="connsiteY53" fmla="*/ 54591 h 1337481"/>
              <a:gd name="connsiteX54" fmla="*/ 236524 w 2273279"/>
              <a:gd name="connsiteY54" fmla="*/ 95534 h 1337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2273279" h="1337481">
                <a:moveTo>
                  <a:pt x="236524" y="95534"/>
                </a:moveTo>
                <a:cubicBezTo>
                  <a:pt x="282017" y="90985"/>
                  <a:pt x="327319" y="80060"/>
                  <a:pt x="373002" y="81887"/>
                </a:cubicBezTo>
                <a:cubicBezTo>
                  <a:pt x="441790" y="84639"/>
                  <a:pt x="509567" y="99446"/>
                  <a:pt x="577718" y="109182"/>
                </a:cubicBezTo>
                <a:cubicBezTo>
                  <a:pt x="624815" y="115910"/>
                  <a:pt x="680814" y="126400"/>
                  <a:pt x="727843" y="136478"/>
                </a:cubicBezTo>
                <a:cubicBezTo>
                  <a:pt x="855596" y="163854"/>
                  <a:pt x="814012" y="151553"/>
                  <a:pt x="891617" y="177421"/>
                </a:cubicBezTo>
                <a:cubicBezTo>
                  <a:pt x="946208" y="172872"/>
                  <a:pt x="1001090" y="171013"/>
                  <a:pt x="1055390" y="163773"/>
                </a:cubicBezTo>
                <a:cubicBezTo>
                  <a:pt x="1108716" y="156663"/>
                  <a:pt x="1087986" y="144737"/>
                  <a:pt x="1137276" y="122830"/>
                </a:cubicBezTo>
                <a:cubicBezTo>
                  <a:pt x="1163568" y="111145"/>
                  <a:pt x="1195223" y="111494"/>
                  <a:pt x="1219163" y="95534"/>
                </a:cubicBezTo>
                <a:cubicBezTo>
                  <a:pt x="1232811" y="86436"/>
                  <a:pt x="1246759" y="77773"/>
                  <a:pt x="1260106" y="68239"/>
                </a:cubicBezTo>
                <a:cubicBezTo>
                  <a:pt x="1278615" y="55018"/>
                  <a:pt x="1294352" y="37468"/>
                  <a:pt x="1314697" y="27296"/>
                </a:cubicBezTo>
                <a:cubicBezTo>
                  <a:pt x="1348468" y="10411"/>
                  <a:pt x="1484146" y="886"/>
                  <a:pt x="1492118" y="0"/>
                </a:cubicBezTo>
                <a:cubicBezTo>
                  <a:pt x="1496667" y="18197"/>
                  <a:pt x="1502087" y="36198"/>
                  <a:pt x="1505766" y="54591"/>
                </a:cubicBezTo>
                <a:cubicBezTo>
                  <a:pt x="1511193" y="81726"/>
                  <a:pt x="1507039" y="111727"/>
                  <a:pt x="1519414" y="136478"/>
                </a:cubicBezTo>
                <a:cubicBezTo>
                  <a:pt x="1526749" y="151149"/>
                  <a:pt x="1544375" y="160085"/>
                  <a:pt x="1560357" y="163773"/>
                </a:cubicBezTo>
                <a:cubicBezTo>
                  <a:pt x="1604906" y="174053"/>
                  <a:pt x="1651367" y="172635"/>
                  <a:pt x="1696835" y="177421"/>
                </a:cubicBezTo>
                <a:lnTo>
                  <a:pt x="1819664" y="191069"/>
                </a:lnTo>
                <a:cubicBezTo>
                  <a:pt x="1833312" y="195618"/>
                  <a:pt x="1846775" y="200764"/>
                  <a:pt x="1860608" y="204716"/>
                </a:cubicBezTo>
                <a:cubicBezTo>
                  <a:pt x="1881015" y="210546"/>
                  <a:pt x="1934326" y="221104"/>
                  <a:pt x="1956142" y="232012"/>
                </a:cubicBezTo>
                <a:cubicBezTo>
                  <a:pt x="1970813" y="239347"/>
                  <a:pt x="1983437" y="250209"/>
                  <a:pt x="1997085" y="259307"/>
                </a:cubicBezTo>
                <a:cubicBezTo>
                  <a:pt x="2014028" y="281898"/>
                  <a:pt x="2052136" y="338070"/>
                  <a:pt x="2078972" y="354842"/>
                </a:cubicBezTo>
                <a:cubicBezTo>
                  <a:pt x="2126790" y="384728"/>
                  <a:pt x="2175133" y="386791"/>
                  <a:pt x="2229097" y="395785"/>
                </a:cubicBezTo>
                <a:cubicBezTo>
                  <a:pt x="2242745" y="404884"/>
                  <a:pt x="2267872" y="406822"/>
                  <a:pt x="2270040" y="423081"/>
                </a:cubicBezTo>
                <a:cubicBezTo>
                  <a:pt x="2277879" y="481876"/>
                  <a:pt x="2270779" y="542958"/>
                  <a:pt x="2256393" y="600502"/>
                </a:cubicBezTo>
                <a:cubicBezTo>
                  <a:pt x="2245306" y="644852"/>
                  <a:pt x="2203924" y="640384"/>
                  <a:pt x="2174506" y="655093"/>
                </a:cubicBezTo>
                <a:cubicBezTo>
                  <a:pt x="2159835" y="662428"/>
                  <a:pt x="2147211" y="673290"/>
                  <a:pt x="2133563" y="682388"/>
                </a:cubicBezTo>
                <a:cubicBezTo>
                  <a:pt x="2124464" y="696036"/>
                  <a:pt x="2113602" y="708660"/>
                  <a:pt x="2106267" y="723331"/>
                </a:cubicBezTo>
                <a:cubicBezTo>
                  <a:pt x="2099833" y="736198"/>
                  <a:pt x="2093866" y="749943"/>
                  <a:pt x="2092620" y="764275"/>
                </a:cubicBezTo>
                <a:cubicBezTo>
                  <a:pt x="2084728" y="855031"/>
                  <a:pt x="2085702" y="946380"/>
                  <a:pt x="2078972" y="1037230"/>
                </a:cubicBezTo>
                <a:cubicBezTo>
                  <a:pt x="2076596" y="1069310"/>
                  <a:pt x="2095385" y="1121312"/>
                  <a:pt x="2065324" y="1132764"/>
                </a:cubicBezTo>
                <a:cubicBezTo>
                  <a:pt x="1980193" y="1165195"/>
                  <a:pt x="1883354" y="1141863"/>
                  <a:pt x="1792369" y="1146412"/>
                </a:cubicBezTo>
                <a:cubicBezTo>
                  <a:pt x="1765073" y="1150961"/>
                  <a:pt x="1736987" y="1152109"/>
                  <a:pt x="1710482" y="1160060"/>
                </a:cubicBezTo>
                <a:cubicBezTo>
                  <a:pt x="1690995" y="1165906"/>
                  <a:pt x="1674591" y="1179341"/>
                  <a:pt x="1655891" y="1187355"/>
                </a:cubicBezTo>
                <a:cubicBezTo>
                  <a:pt x="1642668" y="1193022"/>
                  <a:pt x="1628596" y="1196454"/>
                  <a:pt x="1614948" y="1201003"/>
                </a:cubicBezTo>
                <a:cubicBezTo>
                  <a:pt x="1601300" y="1214651"/>
                  <a:pt x="1585223" y="1226240"/>
                  <a:pt x="1574005" y="1241946"/>
                </a:cubicBezTo>
                <a:cubicBezTo>
                  <a:pt x="1562180" y="1258501"/>
                  <a:pt x="1559733" y="1280908"/>
                  <a:pt x="1546709" y="1296537"/>
                </a:cubicBezTo>
                <a:cubicBezTo>
                  <a:pt x="1521906" y="1326301"/>
                  <a:pt x="1485375" y="1328931"/>
                  <a:pt x="1451175" y="1337481"/>
                </a:cubicBezTo>
                <a:cubicBezTo>
                  <a:pt x="1405682" y="1328382"/>
                  <a:pt x="1357998" y="1326839"/>
                  <a:pt x="1314697" y="1310185"/>
                </a:cubicBezTo>
                <a:cubicBezTo>
                  <a:pt x="1209953" y="1269899"/>
                  <a:pt x="1341593" y="1260395"/>
                  <a:pt x="1219163" y="1255594"/>
                </a:cubicBezTo>
                <a:cubicBezTo>
                  <a:pt x="1005464" y="1247213"/>
                  <a:pt x="791533" y="1246495"/>
                  <a:pt x="577718" y="1241946"/>
                </a:cubicBezTo>
                <a:lnTo>
                  <a:pt x="454888" y="1160060"/>
                </a:lnTo>
                <a:lnTo>
                  <a:pt x="413945" y="1132764"/>
                </a:lnTo>
                <a:cubicBezTo>
                  <a:pt x="336605" y="1016757"/>
                  <a:pt x="463990" y="1196457"/>
                  <a:pt x="304763" y="1037230"/>
                </a:cubicBezTo>
                <a:cubicBezTo>
                  <a:pt x="291115" y="1023582"/>
                  <a:pt x="279526" y="1007505"/>
                  <a:pt x="263820" y="996287"/>
                </a:cubicBezTo>
                <a:cubicBezTo>
                  <a:pt x="197556" y="948955"/>
                  <a:pt x="227685" y="985043"/>
                  <a:pt x="168285" y="955343"/>
                </a:cubicBezTo>
                <a:cubicBezTo>
                  <a:pt x="153614" y="948008"/>
                  <a:pt x="142013" y="935383"/>
                  <a:pt x="127342" y="928048"/>
                </a:cubicBezTo>
                <a:cubicBezTo>
                  <a:pt x="14329" y="871541"/>
                  <a:pt x="162800" y="965332"/>
                  <a:pt x="45455" y="887105"/>
                </a:cubicBezTo>
                <a:cubicBezTo>
                  <a:pt x="36357" y="873457"/>
                  <a:pt x="25495" y="860832"/>
                  <a:pt x="18160" y="846161"/>
                </a:cubicBezTo>
                <a:cubicBezTo>
                  <a:pt x="-16501" y="776839"/>
                  <a:pt x="7128" y="676664"/>
                  <a:pt x="18160" y="614149"/>
                </a:cubicBezTo>
                <a:cubicBezTo>
                  <a:pt x="21010" y="597996"/>
                  <a:pt x="37317" y="587447"/>
                  <a:pt x="45455" y="573206"/>
                </a:cubicBezTo>
                <a:cubicBezTo>
                  <a:pt x="55549" y="555542"/>
                  <a:pt x="62871" y="536400"/>
                  <a:pt x="72751" y="518615"/>
                </a:cubicBezTo>
                <a:cubicBezTo>
                  <a:pt x="85633" y="495427"/>
                  <a:pt x="100046" y="473122"/>
                  <a:pt x="113694" y="450376"/>
                </a:cubicBezTo>
                <a:cubicBezTo>
                  <a:pt x="103988" y="343617"/>
                  <a:pt x="88512" y="291796"/>
                  <a:pt x="113694" y="191069"/>
                </a:cubicBezTo>
                <a:cubicBezTo>
                  <a:pt x="118628" y="171332"/>
                  <a:pt x="128281" y="152365"/>
                  <a:pt x="140990" y="136478"/>
                </a:cubicBezTo>
                <a:cubicBezTo>
                  <a:pt x="165104" y="106335"/>
                  <a:pt x="222876" y="54591"/>
                  <a:pt x="222876" y="54591"/>
                </a:cubicBezTo>
                <a:lnTo>
                  <a:pt x="236524" y="95534"/>
                </a:lnTo>
                <a:close/>
              </a:path>
            </a:pathLst>
          </a:custGeom>
          <a:solidFill>
            <a:schemeClr val="tx2">
              <a:lumMod val="20000"/>
              <a:lumOff val="80000"/>
              <a:alpha val="2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4594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54766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ZA" sz="1600" dirty="0" smtClean="0">
              <a:solidFill>
                <a:prstClr val="white"/>
              </a:solidFill>
            </a:endParaRPr>
          </a:p>
          <a:p>
            <a:endParaRPr lang="en-ZA" sz="1600" dirty="0">
              <a:solidFill>
                <a:prstClr val="white"/>
              </a:solidFill>
            </a:endParaRPr>
          </a:p>
          <a:p>
            <a:endParaRPr lang="en-ZA" sz="1600" dirty="0" smtClean="0">
              <a:solidFill>
                <a:prstClr val="white"/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What is spatial data?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is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it useful?</a:t>
            </a:r>
          </a:p>
          <a:p>
            <a:endParaRPr lang="en-ZA" sz="500" i="1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Spatial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Data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Structure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gpsmap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Graphically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Syntax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Demo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/>
                </a:solidFill>
              </a:rPr>
              <a:t>How </a:t>
            </a:r>
            <a:r>
              <a:rPr lang="en-ZA" sz="1600" dirty="0">
                <a:solidFill>
                  <a:schemeClr val="bg1"/>
                </a:solidFill>
              </a:rPr>
              <a:t>it </a:t>
            </a:r>
            <a:r>
              <a:rPr lang="en-ZA" sz="1600" dirty="0" smtClean="0">
                <a:solidFill>
                  <a:schemeClr val="bg1"/>
                </a:solidFill>
              </a:rPr>
              <a:t>works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Acknowled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 -</a:t>
            </a:r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gments</a:t>
            </a:r>
            <a:endParaRPr lang="en-ZA" sz="1600" dirty="0">
              <a:solidFill>
                <a:schemeClr val="bg1">
                  <a:lumMod val="75000"/>
                </a:schemeClr>
              </a:solidFill>
            </a:endParaRPr>
          </a:p>
          <a:p>
            <a:endParaRPr lang="en-ZA" sz="1600" dirty="0"/>
          </a:p>
          <a:p>
            <a:endParaRPr lang="en-ZA" sz="1600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1143000"/>
          </a:xfrm>
        </p:spPr>
        <p:txBody>
          <a:bodyPr>
            <a:normAutofit/>
          </a:bodyPr>
          <a:lstStyle/>
          <a:p>
            <a:pPr algn="l"/>
            <a:r>
              <a:rPr lang="en-ZA" sz="3600" b="1" i="1" dirty="0" smtClean="0"/>
              <a:t>Point in polygon routine</a:t>
            </a:r>
            <a:endParaRPr lang="en-ZA" sz="3600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691680" y="1600200"/>
            <a:ext cx="7200800" cy="4997152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ZA" sz="2800" dirty="0" smtClean="0"/>
              <a:t>A ray casting routine is used making use of the odd even rule.</a:t>
            </a:r>
          </a:p>
          <a:p>
            <a:pPr marL="114300" indent="0">
              <a:buNone/>
            </a:pPr>
            <a:r>
              <a:rPr lang="en-ZA" sz="2800" b="1" i="1" dirty="0" smtClean="0"/>
              <a:t>Rule states: </a:t>
            </a:r>
            <a:r>
              <a:rPr lang="en-ZA" sz="2800" i="1" dirty="0" smtClean="0"/>
              <a:t>If a point lies within a polygon then the a ray cast from that point to infinity, will intersect the border of the polygon an odd number of times if it lies within the polygon.</a:t>
            </a:r>
          </a:p>
          <a:p>
            <a:pPr marL="114300" indent="0">
              <a:buNone/>
            </a:pPr>
            <a:endParaRPr lang="en-ZA" sz="2800" i="1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547664" y="1412776"/>
            <a:ext cx="734481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79512" y="1410163"/>
            <a:ext cx="1368152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 13"/>
          <p:cNvSpPr/>
          <p:nvPr/>
        </p:nvSpPr>
        <p:spPr>
          <a:xfrm>
            <a:off x="3816861" y="4913194"/>
            <a:ext cx="2273279" cy="1337481"/>
          </a:xfrm>
          <a:custGeom>
            <a:avLst/>
            <a:gdLst>
              <a:gd name="connsiteX0" fmla="*/ 236524 w 2273279"/>
              <a:gd name="connsiteY0" fmla="*/ 95534 h 1337481"/>
              <a:gd name="connsiteX1" fmla="*/ 373002 w 2273279"/>
              <a:gd name="connsiteY1" fmla="*/ 81887 h 1337481"/>
              <a:gd name="connsiteX2" fmla="*/ 577718 w 2273279"/>
              <a:gd name="connsiteY2" fmla="*/ 109182 h 1337481"/>
              <a:gd name="connsiteX3" fmla="*/ 727843 w 2273279"/>
              <a:gd name="connsiteY3" fmla="*/ 136478 h 1337481"/>
              <a:gd name="connsiteX4" fmla="*/ 891617 w 2273279"/>
              <a:gd name="connsiteY4" fmla="*/ 177421 h 1337481"/>
              <a:gd name="connsiteX5" fmla="*/ 1055390 w 2273279"/>
              <a:gd name="connsiteY5" fmla="*/ 163773 h 1337481"/>
              <a:gd name="connsiteX6" fmla="*/ 1137276 w 2273279"/>
              <a:gd name="connsiteY6" fmla="*/ 122830 h 1337481"/>
              <a:gd name="connsiteX7" fmla="*/ 1219163 w 2273279"/>
              <a:gd name="connsiteY7" fmla="*/ 95534 h 1337481"/>
              <a:gd name="connsiteX8" fmla="*/ 1260106 w 2273279"/>
              <a:gd name="connsiteY8" fmla="*/ 68239 h 1337481"/>
              <a:gd name="connsiteX9" fmla="*/ 1314697 w 2273279"/>
              <a:gd name="connsiteY9" fmla="*/ 27296 h 1337481"/>
              <a:gd name="connsiteX10" fmla="*/ 1492118 w 2273279"/>
              <a:gd name="connsiteY10" fmla="*/ 0 h 1337481"/>
              <a:gd name="connsiteX11" fmla="*/ 1505766 w 2273279"/>
              <a:gd name="connsiteY11" fmla="*/ 54591 h 1337481"/>
              <a:gd name="connsiteX12" fmla="*/ 1519414 w 2273279"/>
              <a:gd name="connsiteY12" fmla="*/ 136478 h 1337481"/>
              <a:gd name="connsiteX13" fmla="*/ 1560357 w 2273279"/>
              <a:gd name="connsiteY13" fmla="*/ 163773 h 1337481"/>
              <a:gd name="connsiteX14" fmla="*/ 1696835 w 2273279"/>
              <a:gd name="connsiteY14" fmla="*/ 177421 h 1337481"/>
              <a:gd name="connsiteX15" fmla="*/ 1819664 w 2273279"/>
              <a:gd name="connsiteY15" fmla="*/ 191069 h 1337481"/>
              <a:gd name="connsiteX16" fmla="*/ 1860608 w 2273279"/>
              <a:gd name="connsiteY16" fmla="*/ 204716 h 1337481"/>
              <a:gd name="connsiteX17" fmla="*/ 1956142 w 2273279"/>
              <a:gd name="connsiteY17" fmla="*/ 232012 h 1337481"/>
              <a:gd name="connsiteX18" fmla="*/ 1997085 w 2273279"/>
              <a:gd name="connsiteY18" fmla="*/ 259307 h 1337481"/>
              <a:gd name="connsiteX19" fmla="*/ 2078972 w 2273279"/>
              <a:gd name="connsiteY19" fmla="*/ 354842 h 1337481"/>
              <a:gd name="connsiteX20" fmla="*/ 2229097 w 2273279"/>
              <a:gd name="connsiteY20" fmla="*/ 395785 h 1337481"/>
              <a:gd name="connsiteX21" fmla="*/ 2270040 w 2273279"/>
              <a:gd name="connsiteY21" fmla="*/ 423081 h 1337481"/>
              <a:gd name="connsiteX22" fmla="*/ 2256393 w 2273279"/>
              <a:gd name="connsiteY22" fmla="*/ 600502 h 1337481"/>
              <a:gd name="connsiteX23" fmla="*/ 2174506 w 2273279"/>
              <a:gd name="connsiteY23" fmla="*/ 655093 h 1337481"/>
              <a:gd name="connsiteX24" fmla="*/ 2133563 w 2273279"/>
              <a:gd name="connsiteY24" fmla="*/ 682388 h 1337481"/>
              <a:gd name="connsiteX25" fmla="*/ 2106267 w 2273279"/>
              <a:gd name="connsiteY25" fmla="*/ 723331 h 1337481"/>
              <a:gd name="connsiteX26" fmla="*/ 2092620 w 2273279"/>
              <a:gd name="connsiteY26" fmla="*/ 764275 h 1337481"/>
              <a:gd name="connsiteX27" fmla="*/ 2078972 w 2273279"/>
              <a:gd name="connsiteY27" fmla="*/ 1037230 h 1337481"/>
              <a:gd name="connsiteX28" fmla="*/ 2065324 w 2273279"/>
              <a:gd name="connsiteY28" fmla="*/ 1132764 h 1337481"/>
              <a:gd name="connsiteX29" fmla="*/ 1792369 w 2273279"/>
              <a:gd name="connsiteY29" fmla="*/ 1146412 h 1337481"/>
              <a:gd name="connsiteX30" fmla="*/ 1710482 w 2273279"/>
              <a:gd name="connsiteY30" fmla="*/ 1160060 h 1337481"/>
              <a:gd name="connsiteX31" fmla="*/ 1655891 w 2273279"/>
              <a:gd name="connsiteY31" fmla="*/ 1187355 h 1337481"/>
              <a:gd name="connsiteX32" fmla="*/ 1614948 w 2273279"/>
              <a:gd name="connsiteY32" fmla="*/ 1201003 h 1337481"/>
              <a:gd name="connsiteX33" fmla="*/ 1574005 w 2273279"/>
              <a:gd name="connsiteY33" fmla="*/ 1241946 h 1337481"/>
              <a:gd name="connsiteX34" fmla="*/ 1546709 w 2273279"/>
              <a:gd name="connsiteY34" fmla="*/ 1296537 h 1337481"/>
              <a:gd name="connsiteX35" fmla="*/ 1451175 w 2273279"/>
              <a:gd name="connsiteY35" fmla="*/ 1337481 h 1337481"/>
              <a:gd name="connsiteX36" fmla="*/ 1314697 w 2273279"/>
              <a:gd name="connsiteY36" fmla="*/ 1310185 h 1337481"/>
              <a:gd name="connsiteX37" fmla="*/ 1219163 w 2273279"/>
              <a:gd name="connsiteY37" fmla="*/ 1255594 h 1337481"/>
              <a:gd name="connsiteX38" fmla="*/ 577718 w 2273279"/>
              <a:gd name="connsiteY38" fmla="*/ 1241946 h 1337481"/>
              <a:gd name="connsiteX39" fmla="*/ 454888 w 2273279"/>
              <a:gd name="connsiteY39" fmla="*/ 1160060 h 1337481"/>
              <a:gd name="connsiteX40" fmla="*/ 413945 w 2273279"/>
              <a:gd name="connsiteY40" fmla="*/ 1132764 h 1337481"/>
              <a:gd name="connsiteX41" fmla="*/ 304763 w 2273279"/>
              <a:gd name="connsiteY41" fmla="*/ 1037230 h 1337481"/>
              <a:gd name="connsiteX42" fmla="*/ 263820 w 2273279"/>
              <a:gd name="connsiteY42" fmla="*/ 996287 h 1337481"/>
              <a:gd name="connsiteX43" fmla="*/ 168285 w 2273279"/>
              <a:gd name="connsiteY43" fmla="*/ 955343 h 1337481"/>
              <a:gd name="connsiteX44" fmla="*/ 127342 w 2273279"/>
              <a:gd name="connsiteY44" fmla="*/ 928048 h 1337481"/>
              <a:gd name="connsiteX45" fmla="*/ 45455 w 2273279"/>
              <a:gd name="connsiteY45" fmla="*/ 887105 h 1337481"/>
              <a:gd name="connsiteX46" fmla="*/ 18160 w 2273279"/>
              <a:gd name="connsiteY46" fmla="*/ 846161 h 1337481"/>
              <a:gd name="connsiteX47" fmla="*/ 18160 w 2273279"/>
              <a:gd name="connsiteY47" fmla="*/ 614149 h 1337481"/>
              <a:gd name="connsiteX48" fmla="*/ 45455 w 2273279"/>
              <a:gd name="connsiteY48" fmla="*/ 573206 h 1337481"/>
              <a:gd name="connsiteX49" fmla="*/ 72751 w 2273279"/>
              <a:gd name="connsiteY49" fmla="*/ 518615 h 1337481"/>
              <a:gd name="connsiteX50" fmla="*/ 113694 w 2273279"/>
              <a:gd name="connsiteY50" fmla="*/ 450376 h 1337481"/>
              <a:gd name="connsiteX51" fmla="*/ 113694 w 2273279"/>
              <a:gd name="connsiteY51" fmla="*/ 191069 h 1337481"/>
              <a:gd name="connsiteX52" fmla="*/ 140990 w 2273279"/>
              <a:gd name="connsiteY52" fmla="*/ 136478 h 1337481"/>
              <a:gd name="connsiteX53" fmla="*/ 222876 w 2273279"/>
              <a:gd name="connsiteY53" fmla="*/ 54591 h 1337481"/>
              <a:gd name="connsiteX54" fmla="*/ 236524 w 2273279"/>
              <a:gd name="connsiteY54" fmla="*/ 95534 h 1337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2273279" h="1337481">
                <a:moveTo>
                  <a:pt x="236524" y="95534"/>
                </a:moveTo>
                <a:cubicBezTo>
                  <a:pt x="282017" y="90985"/>
                  <a:pt x="327319" y="80060"/>
                  <a:pt x="373002" y="81887"/>
                </a:cubicBezTo>
                <a:cubicBezTo>
                  <a:pt x="441790" y="84639"/>
                  <a:pt x="509567" y="99446"/>
                  <a:pt x="577718" y="109182"/>
                </a:cubicBezTo>
                <a:cubicBezTo>
                  <a:pt x="624815" y="115910"/>
                  <a:pt x="680814" y="126400"/>
                  <a:pt x="727843" y="136478"/>
                </a:cubicBezTo>
                <a:cubicBezTo>
                  <a:pt x="855596" y="163854"/>
                  <a:pt x="814012" y="151553"/>
                  <a:pt x="891617" y="177421"/>
                </a:cubicBezTo>
                <a:cubicBezTo>
                  <a:pt x="946208" y="172872"/>
                  <a:pt x="1001090" y="171013"/>
                  <a:pt x="1055390" y="163773"/>
                </a:cubicBezTo>
                <a:cubicBezTo>
                  <a:pt x="1108716" y="156663"/>
                  <a:pt x="1087986" y="144737"/>
                  <a:pt x="1137276" y="122830"/>
                </a:cubicBezTo>
                <a:cubicBezTo>
                  <a:pt x="1163568" y="111145"/>
                  <a:pt x="1195223" y="111494"/>
                  <a:pt x="1219163" y="95534"/>
                </a:cubicBezTo>
                <a:cubicBezTo>
                  <a:pt x="1232811" y="86436"/>
                  <a:pt x="1246759" y="77773"/>
                  <a:pt x="1260106" y="68239"/>
                </a:cubicBezTo>
                <a:cubicBezTo>
                  <a:pt x="1278615" y="55018"/>
                  <a:pt x="1294352" y="37468"/>
                  <a:pt x="1314697" y="27296"/>
                </a:cubicBezTo>
                <a:cubicBezTo>
                  <a:pt x="1348468" y="10411"/>
                  <a:pt x="1484146" y="886"/>
                  <a:pt x="1492118" y="0"/>
                </a:cubicBezTo>
                <a:cubicBezTo>
                  <a:pt x="1496667" y="18197"/>
                  <a:pt x="1502087" y="36198"/>
                  <a:pt x="1505766" y="54591"/>
                </a:cubicBezTo>
                <a:cubicBezTo>
                  <a:pt x="1511193" y="81726"/>
                  <a:pt x="1507039" y="111727"/>
                  <a:pt x="1519414" y="136478"/>
                </a:cubicBezTo>
                <a:cubicBezTo>
                  <a:pt x="1526749" y="151149"/>
                  <a:pt x="1544375" y="160085"/>
                  <a:pt x="1560357" y="163773"/>
                </a:cubicBezTo>
                <a:cubicBezTo>
                  <a:pt x="1604906" y="174053"/>
                  <a:pt x="1651367" y="172635"/>
                  <a:pt x="1696835" y="177421"/>
                </a:cubicBezTo>
                <a:lnTo>
                  <a:pt x="1819664" y="191069"/>
                </a:lnTo>
                <a:cubicBezTo>
                  <a:pt x="1833312" y="195618"/>
                  <a:pt x="1846775" y="200764"/>
                  <a:pt x="1860608" y="204716"/>
                </a:cubicBezTo>
                <a:cubicBezTo>
                  <a:pt x="1881015" y="210546"/>
                  <a:pt x="1934326" y="221104"/>
                  <a:pt x="1956142" y="232012"/>
                </a:cubicBezTo>
                <a:cubicBezTo>
                  <a:pt x="1970813" y="239347"/>
                  <a:pt x="1983437" y="250209"/>
                  <a:pt x="1997085" y="259307"/>
                </a:cubicBezTo>
                <a:cubicBezTo>
                  <a:pt x="2014028" y="281898"/>
                  <a:pt x="2052136" y="338070"/>
                  <a:pt x="2078972" y="354842"/>
                </a:cubicBezTo>
                <a:cubicBezTo>
                  <a:pt x="2126790" y="384728"/>
                  <a:pt x="2175133" y="386791"/>
                  <a:pt x="2229097" y="395785"/>
                </a:cubicBezTo>
                <a:cubicBezTo>
                  <a:pt x="2242745" y="404884"/>
                  <a:pt x="2267872" y="406822"/>
                  <a:pt x="2270040" y="423081"/>
                </a:cubicBezTo>
                <a:cubicBezTo>
                  <a:pt x="2277879" y="481876"/>
                  <a:pt x="2270779" y="542958"/>
                  <a:pt x="2256393" y="600502"/>
                </a:cubicBezTo>
                <a:cubicBezTo>
                  <a:pt x="2245306" y="644852"/>
                  <a:pt x="2203924" y="640384"/>
                  <a:pt x="2174506" y="655093"/>
                </a:cubicBezTo>
                <a:cubicBezTo>
                  <a:pt x="2159835" y="662428"/>
                  <a:pt x="2147211" y="673290"/>
                  <a:pt x="2133563" y="682388"/>
                </a:cubicBezTo>
                <a:cubicBezTo>
                  <a:pt x="2124464" y="696036"/>
                  <a:pt x="2113602" y="708660"/>
                  <a:pt x="2106267" y="723331"/>
                </a:cubicBezTo>
                <a:cubicBezTo>
                  <a:pt x="2099833" y="736198"/>
                  <a:pt x="2093866" y="749943"/>
                  <a:pt x="2092620" y="764275"/>
                </a:cubicBezTo>
                <a:cubicBezTo>
                  <a:pt x="2084728" y="855031"/>
                  <a:pt x="2085702" y="946380"/>
                  <a:pt x="2078972" y="1037230"/>
                </a:cubicBezTo>
                <a:cubicBezTo>
                  <a:pt x="2076596" y="1069310"/>
                  <a:pt x="2095385" y="1121312"/>
                  <a:pt x="2065324" y="1132764"/>
                </a:cubicBezTo>
                <a:cubicBezTo>
                  <a:pt x="1980193" y="1165195"/>
                  <a:pt x="1883354" y="1141863"/>
                  <a:pt x="1792369" y="1146412"/>
                </a:cubicBezTo>
                <a:cubicBezTo>
                  <a:pt x="1765073" y="1150961"/>
                  <a:pt x="1736987" y="1152109"/>
                  <a:pt x="1710482" y="1160060"/>
                </a:cubicBezTo>
                <a:cubicBezTo>
                  <a:pt x="1690995" y="1165906"/>
                  <a:pt x="1674591" y="1179341"/>
                  <a:pt x="1655891" y="1187355"/>
                </a:cubicBezTo>
                <a:cubicBezTo>
                  <a:pt x="1642668" y="1193022"/>
                  <a:pt x="1628596" y="1196454"/>
                  <a:pt x="1614948" y="1201003"/>
                </a:cubicBezTo>
                <a:cubicBezTo>
                  <a:pt x="1601300" y="1214651"/>
                  <a:pt x="1585223" y="1226240"/>
                  <a:pt x="1574005" y="1241946"/>
                </a:cubicBezTo>
                <a:cubicBezTo>
                  <a:pt x="1562180" y="1258501"/>
                  <a:pt x="1559733" y="1280908"/>
                  <a:pt x="1546709" y="1296537"/>
                </a:cubicBezTo>
                <a:cubicBezTo>
                  <a:pt x="1521906" y="1326301"/>
                  <a:pt x="1485375" y="1328931"/>
                  <a:pt x="1451175" y="1337481"/>
                </a:cubicBezTo>
                <a:cubicBezTo>
                  <a:pt x="1405682" y="1328382"/>
                  <a:pt x="1357998" y="1326839"/>
                  <a:pt x="1314697" y="1310185"/>
                </a:cubicBezTo>
                <a:cubicBezTo>
                  <a:pt x="1209953" y="1269899"/>
                  <a:pt x="1341593" y="1260395"/>
                  <a:pt x="1219163" y="1255594"/>
                </a:cubicBezTo>
                <a:cubicBezTo>
                  <a:pt x="1005464" y="1247213"/>
                  <a:pt x="791533" y="1246495"/>
                  <a:pt x="577718" y="1241946"/>
                </a:cubicBezTo>
                <a:lnTo>
                  <a:pt x="454888" y="1160060"/>
                </a:lnTo>
                <a:lnTo>
                  <a:pt x="413945" y="1132764"/>
                </a:lnTo>
                <a:cubicBezTo>
                  <a:pt x="336605" y="1016757"/>
                  <a:pt x="463990" y="1196457"/>
                  <a:pt x="304763" y="1037230"/>
                </a:cubicBezTo>
                <a:cubicBezTo>
                  <a:pt x="291115" y="1023582"/>
                  <a:pt x="279526" y="1007505"/>
                  <a:pt x="263820" y="996287"/>
                </a:cubicBezTo>
                <a:cubicBezTo>
                  <a:pt x="197556" y="948955"/>
                  <a:pt x="227685" y="985043"/>
                  <a:pt x="168285" y="955343"/>
                </a:cubicBezTo>
                <a:cubicBezTo>
                  <a:pt x="153614" y="948008"/>
                  <a:pt x="142013" y="935383"/>
                  <a:pt x="127342" y="928048"/>
                </a:cubicBezTo>
                <a:cubicBezTo>
                  <a:pt x="14329" y="871541"/>
                  <a:pt x="162800" y="965332"/>
                  <a:pt x="45455" y="887105"/>
                </a:cubicBezTo>
                <a:cubicBezTo>
                  <a:pt x="36357" y="873457"/>
                  <a:pt x="25495" y="860832"/>
                  <a:pt x="18160" y="846161"/>
                </a:cubicBezTo>
                <a:cubicBezTo>
                  <a:pt x="-16501" y="776839"/>
                  <a:pt x="7128" y="676664"/>
                  <a:pt x="18160" y="614149"/>
                </a:cubicBezTo>
                <a:cubicBezTo>
                  <a:pt x="21010" y="597996"/>
                  <a:pt x="37317" y="587447"/>
                  <a:pt x="45455" y="573206"/>
                </a:cubicBezTo>
                <a:cubicBezTo>
                  <a:pt x="55549" y="555542"/>
                  <a:pt x="62871" y="536400"/>
                  <a:pt x="72751" y="518615"/>
                </a:cubicBezTo>
                <a:cubicBezTo>
                  <a:pt x="85633" y="495427"/>
                  <a:pt x="100046" y="473122"/>
                  <a:pt x="113694" y="450376"/>
                </a:cubicBezTo>
                <a:cubicBezTo>
                  <a:pt x="103988" y="343617"/>
                  <a:pt x="88512" y="291796"/>
                  <a:pt x="113694" y="191069"/>
                </a:cubicBezTo>
                <a:cubicBezTo>
                  <a:pt x="118628" y="171332"/>
                  <a:pt x="128281" y="152365"/>
                  <a:pt x="140990" y="136478"/>
                </a:cubicBezTo>
                <a:cubicBezTo>
                  <a:pt x="165104" y="106335"/>
                  <a:pt x="222876" y="54591"/>
                  <a:pt x="222876" y="54591"/>
                </a:cubicBezTo>
                <a:lnTo>
                  <a:pt x="236524" y="95534"/>
                </a:lnTo>
                <a:close/>
              </a:path>
            </a:pathLst>
          </a:custGeom>
          <a:solidFill>
            <a:schemeClr val="tx2">
              <a:lumMod val="20000"/>
              <a:lumOff val="80000"/>
              <a:alpha val="2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5" name="Oval 14"/>
          <p:cNvSpPr/>
          <p:nvPr/>
        </p:nvSpPr>
        <p:spPr>
          <a:xfrm>
            <a:off x="4904050" y="5525019"/>
            <a:ext cx="144016" cy="144016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1257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154766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ZA" sz="1600" dirty="0" smtClean="0">
              <a:solidFill>
                <a:prstClr val="white"/>
              </a:solidFill>
            </a:endParaRPr>
          </a:p>
          <a:p>
            <a:endParaRPr lang="en-ZA" sz="1600" dirty="0">
              <a:solidFill>
                <a:prstClr val="white"/>
              </a:solidFill>
            </a:endParaRPr>
          </a:p>
          <a:p>
            <a:endParaRPr lang="en-ZA" sz="1600" dirty="0" smtClean="0">
              <a:solidFill>
                <a:prstClr val="white"/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What is spatial data?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is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it useful?</a:t>
            </a:r>
          </a:p>
          <a:p>
            <a:endParaRPr lang="en-ZA" sz="500" i="1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Spatial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Data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Structure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gpsmap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Graphically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Syntax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Demo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/>
                </a:solidFill>
              </a:rPr>
              <a:t>How </a:t>
            </a:r>
            <a:r>
              <a:rPr lang="en-ZA" sz="1600" dirty="0">
                <a:solidFill>
                  <a:schemeClr val="bg1"/>
                </a:solidFill>
              </a:rPr>
              <a:t>it </a:t>
            </a:r>
            <a:r>
              <a:rPr lang="en-ZA" sz="1600" dirty="0" smtClean="0">
                <a:solidFill>
                  <a:schemeClr val="bg1"/>
                </a:solidFill>
              </a:rPr>
              <a:t>works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Acknowled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 -</a:t>
            </a:r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gments</a:t>
            </a:r>
            <a:endParaRPr lang="en-ZA" sz="1600" dirty="0">
              <a:solidFill>
                <a:schemeClr val="bg1">
                  <a:lumMod val="75000"/>
                </a:schemeClr>
              </a:solidFill>
            </a:endParaRPr>
          </a:p>
          <a:p>
            <a:endParaRPr lang="en-ZA" sz="1600" dirty="0"/>
          </a:p>
          <a:p>
            <a:endParaRPr lang="en-ZA" sz="1600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1143000"/>
          </a:xfrm>
        </p:spPr>
        <p:txBody>
          <a:bodyPr>
            <a:normAutofit/>
          </a:bodyPr>
          <a:lstStyle/>
          <a:p>
            <a:pPr algn="l"/>
            <a:r>
              <a:rPr lang="en-ZA" sz="3600" b="1" i="1" dirty="0" smtClean="0"/>
              <a:t>Point in polygon routine</a:t>
            </a:r>
            <a:endParaRPr lang="en-ZA" sz="3600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691680" y="1600200"/>
            <a:ext cx="7200800" cy="4997152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ZA" sz="2800" dirty="0" smtClean="0"/>
              <a:t>A ray casting routine is used making use of the odd even rule.</a:t>
            </a:r>
          </a:p>
          <a:p>
            <a:pPr marL="114300" indent="0">
              <a:buNone/>
            </a:pPr>
            <a:r>
              <a:rPr lang="en-ZA" sz="2800" b="1" i="1" dirty="0" smtClean="0"/>
              <a:t>Rule states: </a:t>
            </a:r>
            <a:r>
              <a:rPr lang="en-ZA" sz="2800" i="1" dirty="0" smtClean="0"/>
              <a:t>If a point lies within a polygon then the a ray cast from that point to infinity, will intersect the border of the polygon an odd number of times if it lies within the polygon.</a:t>
            </a:r>
          </a:p>
          <a:p>
            <a:pPr marL="114300" indent="0">
              <a:buNone/>
            </a:pPr>
            <a:endParaRPr lang="en-ZA" sz="2800" i="1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547664" y="1412776"/>
            <a:ext cx="734481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79512" y="1410163"/>
            <a:ext cx="1368152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 13"/>
          <p:cNvSpPr/>
          <p:nvPr/>
        </p:nvSpPr>
        <p:spPr>
          <a:xfrm>
            <a:off x="3816861" y="4913194"/>
            <a:ext cx="2273279" cy="1337481"/>
          </a:xfrm>
          <a:custGeom>
            <a:avLst/>
            <a:gdLst>
              <a:gd name="connsiteX0" fmla="*/ 236524 w 2273279"/>
              <a:gd name="connsiteY0" fmla="*/ 95534 h 1337481"/>
              <a:gd name="connsiteX1" fmla="*/ 373002 w 2273279"/>
              <a:gd name="connsiteY1" fmla="*/ 81887 h 1337481"/>
              <a:gd name="connsiteX2" fmla="*/ 577718 w 2273279"/>
              <a:gd name="connsiteY2" fmla="*/ 109182 h 1337481"/>
              <a:gd name="connsiteX3" fmla="*/ 727843 w 2273279"/>
              <a:gd name="connsiteY3" fmla="*/ 136478 h 1337481"/>
              <a:gd name="connsiteX4" fmla="*/ 891617 w 2273279"/>
              <a:gd name="connsiteY4" fmla="*/ 177421 h 1337481"/>
              <a:gd name="connsiteX5" fmla="*/ 1055390 w 2273279"/>
              <a:gd name="connsiteY5" fmla="*/ 163773 h 1337481"/>
              <a:gd name="connsiteX6" fmla="*/ 1137276 w 2273279"/>
              <a:gd name="connsiteY6" fmla="*/ 122830 h 1337481"/>
              <a:gd name="connsiteX7" fmla="*/ 1219163 w 2273279"/>
              <a:gd name="connsiteY7" fmla="*/ 95534 h 1337481"/>
              <a:gd name="connsiteX8" fmla="*/ 1260106 w 2273279"/>
              <a:gd name="connsiteY8" fmla="*/ 68239 h 1337481"/>
              <a:gd name="connsiteX9" fmla="*/ 1314697 w 2273279"/>
              <a:gd name="connsiteY9" fmla="*/ 27296 h 1337481"/>
              <a:gd name="connsiteX10" fmla="*/ 1492118 w 2273279"/>
              <a:gd name="connsiteY10" fmla="*/ 0 h 1337481"/>
              <a:gd name="connsiteX11" fmla="*/ 1505766 w 2273279"/>
              <a:gd name="connsiteY11" fmla="*/ 54591 h 1337481"/>
              <a:gd name="connsiteX12" fmla="*/ 1519414 w 2273279"/>
              <a:gd name="connsiteY12" fmla="*/ 136478 h 1337481"/>
              <a:gd name="connsiteX13" fmla="*/ 1560357 w 2273279"/>
              <a:gd name="connsiteY13" fmla="*/ 163773 h 1337481"/>
              <a:gd name="connsiteX14" fmla="*/ 1696835 w 2273279"/>
              <a:gd name="connsiteY14" fmla="*/ 177421 h 1337481"/>
              <a:gd name="connsiteX15" fmla="*/ 1819664 w 2273279"/>
              <a:gd name="connsiteY15" fmla="*/ 191069 h 1337481"/>
              <a:gd name="connsiteX16" fmla="*/ 1860608 w 2273279"/>
              <a:gd name="connsiteY16" fmla="*/ 204716 h 1337481"/>
              <a:gd name="connsiteX17" fmla="*/ 1956142 w 2273279"/>
              <a:gd name="connsiteY17" fmla="*/ 232012 h 1337481"/>
              <a:gd name="connsiteX18" fmla="*/ 1997085 w 2273279"/>
              <a:gd name="connsiteY18" fmla="*/ 259307 h 1337481"/>
              <a:gd name="connsiteX19" fmla="*/ 2078972 w 2273279"/>
              <a:gd name="connsiteY19" fmla="*/ 354842 h 1337481"/>
              <a:gd name="connsiteX20" fmla="*/ 2229097 w 2273279"/>
              <a:gd name="connsiteY20" fmla="*/ 395785 h 1337481"/>
              <a:gd name="connsiteX21" fmla="*/ 2270040 w 2273279"/>
              <a:gd name="connsiteY21" fmla="*/ 423081 h 1337481"/>
              <a:gd name="connsiteX22" fmla="*/ 2256393 w 2273279"/>
              <a:gd name="connsiteY22" fmla="*/ 600502 h 1337481"/>
              <a:gd name="connsiteX23" fmla="*/ 2174506 w 2273279"/>
              <a:gd name="connsiteY23" fmla="*/ 655093 h 1337481"/>
              <a:gd name="connsiteX24" fmla="*/ 2133563 w 2273279"/>
              <a:gd name="connsiteY24" fmla="*/ 682388 h 1337481"/>
              <a:gd name="connsiteX25" fmla="*/ 2106267 w 2273279"/>
              <a:gd name="connsiteY25" fmla="*/ 723331 h 1337481"/>
              <a:gd name="connsiteX26" fmla="*/ 2092620 w 2273279"/>
              <a:gd name="connsiteY26" fmla="*/ 764275 h 1337481"/>
              <a:gd name="connsiteX27" fmla="*/ 2078972 w 2273279"/>
              <a:gd name="connsiteY27" fmla="*/ 1037230 h 1337481"/>
              <a:gd name="connsiteX28" fmla="*/ 2065324 w 2273279"/>
              <a:gd name="connsiteY28" fmla="*/ 1132764 h 1337481"/>
              <a:gd name="connsiteX29" fmla="*/ 1792369 w 2273279"/>
              <a:gd name="connsiteY29" fmla="*/ 1146412 h 1337481"/>
              <a:gd name="connsiteX30" fmla="*/ 1710482 w 2273279"/>
              <a:gd name="connsiteY30" fmla="*/ 1160060 h 1337481"/>
              <a:gd name="connsiteX31" fmla="*/ 1655891 w 2273279"/>
              <a:gd name="connsiteY31" fmla="*/ 1187355 h 1337481"/>
              <a:gd name="connsiteX32" fmla="*/ 1614948 w 2273279"/>
              <a:gd name="connsiteY32" fmla="*/ 1201003 h 1337481"/>
              <a:gd name="connsiteX33" fmla="*/ 1574005 w 2273279"/>
              <a:gd name="connsiteY33" fmla="*/ 1241946 h 1337481"/>
              <a:gd name="connsiteX34" fmla="*/ 1546709 w 2273279"/>
              <a:gd name="connsiteY34" fmla="*/ 1296537 h 1337481"/>
              <a:gd name="connsiteX35" fmla="*/ 1451175 w 2273279"/>
              <a:gd name="connsiteY35" fmla="*/ 1337481 h 1337481"/>
              <a:gd name="connsiteX36" fmla="*/ 1314697 w 2273279"/>
              <a:gd name="connsiteY36" fmla="*/ 1310185 h 1337481"/>
              <a:gd name="connsiteX37" fmla="*/ 1219163 w 2273279"/>
              <a:gd name="connsiteY37" fmla="*/ 1255594 h 1337481"/>
              <a:gd name="connsiteX38" fmla="*/ 577718 w 2273279"/>
              <a:gd name="connsiteY38" fmla="*/ 1241946 h 1337481"/>
              <a:gd name="connsiteX39" fmla="*/ 454888 w 2273279"/>
              <a:gd name="connsiteY39" fmla="*/ 1160060 h 1337481"/>
              <a:gd name="connsiteX40" fmla="*/ 413945 w 2273279"/>
              <a:gd name="connsiteY40" fmla="*/ 1132764 h 1337481"/>
              <a:gd name="connsiteX41" fmla="*/ 304763 w 2273279"/>
              <a:gd name="connsiteY41" fmla="*/ 1037230 h 1337481"/>
              <a:gd name="connsiteX42" fmla="*/ 263820 w 2273279"/>
              <a:gd name="connsiteY42" fmla="*/ 996287 h 1337481"/>
              <a:gd name="connsiteX43" fmla="*/ 168285 w 2273279"/>
              <a:gd name="connsiteY43" fmla="*/ 955343 h 1337481"/>
              <a:gd name="connsiteX44" fmla="*/ 127342 w 2273279"/>
              <a:gd name="connsiteY44" fmla="*/ 928048 h 1337481"/>
              <a:gd name="connsiteX45" fmla="*/ 45455 w 2273279"/>
              <a:gd name="connsiteY45" fmla="*/ 887105 h 1337481"/>
              <a:gd name="connsiteX46" fmla="*/ 18160 w 2273279"/>
              <a:gd name="connsiteY46" fmla="*/ 846161 h 1337481"/>
              <a:gd name="connsiteX47" fmla="*/ 18160 w 2273279"/>
              <a:gd name="connsiteY47" fmla="*/ 614149 h 1337481"/>
              <a:gd name="connsiteX48" fmla="*/ 45455 w 2273279"/>
              <a:gd name="connsiteY48" fmla="*/ 573206 h 1337481"/>
              <a:gd name="connsiteX49" fmla="*/ 72751 w 2273279"/>
              <a:gd name="connsiteY49" fmla="*/ 518615 h 1337481"/>
              <a:gd name="connsiteX50" fmla="*/ 113694 w 2273279"/>
              <a:gd name="connsiteY50" fmla="*/ 450376 h 1337481"/>
              <a:gd name="connsiteX51" fmla="*/ 113694 w 2273279"/>
              <a:gd name="connsiteY51" fmla="*/ 191069 h 1337481"/>
              <a:gd name="connsiteX52" fmla="*/ 140990 w 2273279"/>
              <a:gd name="connsiteY52" fmla="*/ 136478 h 1337481"/>
              <a:gd name="connsiteX53" fmla="*/ 222876 w 2273279"/>
              <a:gd name="connsiteY53" fmla="*/ 54591 h 1337481"/>
              <a:gd name="connsiteX54" fmla="*/ 236524 w 2273279"/>
              <a:gd name="connsiteY54" fmla="*/ 95534 h 1337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2273279" h="1337481">
                <a:moveTo>
                  <a:pt x="236524" y="95534"/>
                </a:moveTo>
                <a:cubicBezTo>
                  <a:pt x="282017" y="90985"/>
                  <a:pt x="327319" y="80060"/>
                  <a:pt x="373002" y="81887"/>
                </a:cubicBezTo>
                <a:cubicBezTo>
                  <a:pt x="441790" y="84639"/>
                  <a:pt x="509567" y="99446"/>
                  <a:pt x="577718" y="109182"/>
                </a:cubicBezTo>
                <a:cubicBezTo>
                  <a:pt x="624815" y="115910"/>
                  <a:pt x="680814" y="126400"/>
                  <a:pt x="727843" y="136478"/>
                </a:cubicBezTo>
                <a:cubicBezTo>
                  <a:pt x="855596" y="163854"/>
                  <a:pt x="814012" y="151553"/>
                  <a:pt x="891617" y="177421"/>
                </a:cubicBezTo>
                <a:cubicBezTo>
                  <a:pt x="946208" y="172872"/>
                  <a:pt x="1001090" y="171013"/>
                  <a:pt x="1055390" y="163773"/>
                </a:cubicBezTo>
                <a:cubicBezTo>
                  <a:pt x="1108716" y="156663"/>
                  <a:pt x="1087986" y="144737"/>
                  <a:pt x="1137276" y="122830"/>
                </a:cubicBezTo>
                <a:cubicBezTo>
                  <a:pt x="1163568" y="111145"/>
                  <a:pt x="1195223" y="111494"/>
                  <a:pt x="1219163" y="95534"/>
                </a:cubicBezTo>
                <a:cubicBezTo>
                  <a:pt x="1232811" y="86436"/>
                  <a:pt x="1246759" y="77773"/>
                  <a:pt x="1260106" y="68239"/>
                </a:cubicBezTo>
                <a:cubicBezTo>
                  <a:pt x="1278615" y="55018"/>
                  <a:pt x="1294352" y="37468"/>
                  <a:pt x="1314697" y="27296"/>
                </a:cubicBezTo>
                <a:cubicBezTo>
                  <a:pt x="1348468" y="10411"/>
                  <a:pt x="1484146" y="886"/>
                  <a:pt x="1492118" y="0"/>
                </a:cubicBezTo>
                <a:cubicBezTo>
                  <a:pt x="1496667" y="18197"/>
                  <a:pt x="1502087" y="36198"/>
                  <a:pt x="1505766" y="54591"/>
                </a:cubicBezTo>
                <a:cubicBezTo>
                  <a:pt x="1511193" y="81726"/>
                  <a:pt x="1507039" y="111727"/>
                  <a:pt x="1519414" y="136478"/>
                </a:cubicBezTo>
                <a:cubicBezTo>
                  <a:pt x="1526749" y="151149"/>
                  <a:pt x="1544375" y="160085"/>
                  <a:pt x="1560357" y="163773"/>
                </a:cubicBezTo>
                <a:cubicBezTo>
                  <a:pt x="1604906" y="174053"/>
                  <a:pt x="1651367" y="172635"/>
                  <a:pt x="1696835" y="177421"/>
                </a:cubicBezTo>
                <a:lnTo>
                  <a:pt x="1819664" y="191069"/>
                </a:lnTo>
                <a:cubicBezTo>
                  <a:pt x="1833312" y="195618"/>
                  <a:pt x="1846775" y="200764"/>
                  <a:pt x="1860608" y="204716"/>
                </a:cubicBezTo>
                <a:cubicBezTo>
                  <a:pt x="1881015" y="210546"/>
                  <a:pt x="1934326" y="221104"/>
                  <a:pt x="1956142" y="232012"/>
                </a:cubicBezTo>
                <a:cubicBezTo>
                  <a:pt x="1970813" y="239347"/>
                  <a:pt x="1983437" y="250209"/>
                  <a:pt x="1997085" y="259307"/>
                </a:cubicBezTo>
                <a:cubicBezTo>
                  <a:pt x="2014028" y="281898"/>
                  <a:pt x="2052136" y="338070"/>
                  <a:pt x="2078972" y="354842"/>
                </a:cubicBezTo>
                <a:cubicBezTo>
                  <a:pt x="2126790" y="384728"/>
                  <a:pt x="2175133" y="386791"/>
                  <a:pt x="2229097" y="395785"/>
                </a:cubicBezTo>
                <a:cubicBezTo>
                  <a:pt x="2242745" y="404884"/>
                  <a:pt x="2267872" y="406822"/>
                  <a:pt x="2270040" y="423081"/>
                </a:cubicBezTo>
                <a:cubicBezTo>
                  <a:pt x="2277879" y="481876"/>
                  <a:pt x="2270779" y="542958"/>
                  <a:pt x="2256393" y="600502"/>
                </a:cubicBezTo>
                <a:cubicBezTo>
                  <a:pt x="2245306" y="644852"/>
                  <a:pt x="2203924" y="640384"/>
                  <a:pt x="2174506" y="655093"/>
                </a:cubicBezTo>
                <a:cubicBezTo>
                  <a:pt x="2159835" y="662428"/>
                  <a:pt x="2147211" y="673290"/>
                  <a:pt x="2133563" y="682388"/>
                </a:cubicBezTo>
                <a:cubicBezTo>
                  <a:pt x="2124464" y="696036"/>
                  <a:pt x="2113602" y="708660"/>
                  <a:pt x="2106267" y="723331"/>
                </a:cubicBezTo>
                <a:cubicBezTo>
                  <a:pt x="2099833" y="736198"/>
                  <a:pt x="2093866" y="749943"/>
                  <a:pt x="2092620" y="764275"/>
                </a:cubicBezTo>
                <a:cubicBezTo>
                  <a:pt x="2084728" y="855031"/>
                  <a:pt x="2085702" y="946380"/>
                  <a:pt x="2078972" y="1037230"/>
                </a:cubicBezTo>
                <a:cubicBezTo>
                  <a:pt x="2076596" y="1069310"/>
                  <a:pt x="2095385" y="1121312"/>
                  <a:pt x="2065324" y="1132764"/>
                </a:cubicBezTo>
                <a:cubicBezTo>
                  <a:pt x="1980193" y="1165195"/>
                  <a:pt x="1883354" y="1141863"/>
                  <a:pt x="1792369" y="1146412"/>
                </a:cubicBezTo>
                <a:cubicBezTo>
                  <a:pt x="1765073" y="1150961"/>
                  <a:pt x="1736987" y="1152109"/>
                  <a:pt x="1710482" y="1160060"/>
                </a:cubicBezTo>
                <a:cubicBezTo>
                  <a:pt x="1690995" y="1165906"/>
                  <a:pt x="1674591" y="1179341"/>
                  <a:pt x="1655891" y="1187355"/>
                </a:cubicBezTo>
                <a:cubicBezTo>
                  <a:pt x="1642668" y="1193022"/>
                  <a:pt x="1628596" y="1196454"/>
                  <a:pt x="1614948" y="1201003"/>
                </a:cubicBezTo>
                <a:cubicBezTo>
                  <a:pt x="1601300" y="1214651"/>
                  <a:pt x="1585223" y="1226240"/>
                  <a:pt x="1574005" y="1241946"/>
                </a:cubicBezTo>
                <a:cubicBezTo>
                  <a:pt x="1562180" y="1258501"/>
                  <a:pt x="1559733" y="1280908"/>
                  <a:pt x="1546709" y="1296537"/>
                </a:cubicBezTo>
                <a:cubicBezTo>
                  <a:pt x="1521906" y="1326301"/>
                  <a:pt x="1485375" y="1328931"/>
                  <a:pt x="1451175" y="1337481"/>
                </a:cubicBezTo>
                <a:cubicBezTo>
                  <a:pt x="1405682" y="1328382"/>
                  <a:pt x="1357998" y="1326839"/>
                  <a:pt x="1314697" y="1310185"/>
                </a:cubicBezTo>
                <a:cubicBezTo>
                  <a:pt x="1209953" y="1269899"/>
                  <a:pt x="1341593" y="1260395"/>
                  <a:pt x="1219163" y="1255594"/>
                </a:cubicBezTo>
                <a:cubicBezTo>
                  <a:pt x="1005464" y="1247213"/>
                  <a:pt x="791533" y="1246495"/>
                  <a:pt x="577718" y="1241946"/>
                </a:cubicBezTo>
                <a:lnTo>
                  <a:pt x="454888" y="1160060"/>
                </a:lnTo>
                <a:lnTo>
                  <a:pt x="413945" y="1132764"/>
                </a:lnTo>
                <a:cubicBezTo>
                  <a:pt x="336605" y="1016757"/>
                  <a:pt x="463990" y="1196457"/>
                  <a:pt x="304763" y="1037230"/>
                </a:cubicBezTo>
                <a:cubicBezTo>
                  <a:pt x="291115" y="1023582"/>
                  <a:pt x="279526" y="1007505"/>
                  <a:pt x="263820" y="996287"/>
                </a:cubicBezTo>
                <a:cubicBezTo>
                  <a:pt x="197556" y="948955"/>
                  <a:pt x="227685" y="985043"/>
                  <a:pt x="168285" y="955343"/>
                </a:cubicBezTo>
                <a:cubicBezTo>
                  <a:pt x="153614" y="948008"/>
                  <a:pt x="142013" y="935383"/>
                  <a:pt x="127342" y="928048"/>
                </a:cubicBezTo>
                <a:cubicBezTo>
                  <a:pt x="14329" y="871541"/>
                  <a:pt x="162800" y="965332"/>
                  <a:pt x="45455" y="887105"/>
                </a:cubicBezTo>
                <a:cubicBezTo>
                  <a:pt x="36357" y="873457"/>
                  <a:pt x="25495" y="860832"/>
                  <a:pt x="18160" y="846161"/>
                </a:cubicBezTo>
                <a:cubicBezTo>
                  <a:pt x="-16501" y="776839"/>
                  <a:pt x="7128" y="676664"/>
                  <a:pt x="18160" y="614149"/>
                </a:cubicBezTo>
                <a:cubicBezTo>
                  <a:pt x="21010" y="597996"/>
                  <a:pt x="37317" y="587447"/>
                  <a:pt x="45455" y="573206"/>
                </a:cubicBezTo>
                <a:cubicBezTo>
                  <a:pt x="55549" y="555542"/>
                  <a:pt x="62871" y="536400"/>
                  <a:pt x="72751" y="518615"/>
                </a:cubicBezTo>
                <a:cubicBezTo>
                  <a:pt x="85633" y="495427"/>
                  <a:pt x="100046" y="473122"/>
                  <a:pt x="113694" y="450376"/>
                </a:cubicBezTo>
                <a:cubicBezTo>
                  <a:pt x="103988" y="343617"/>
                  <a:pt x="88512" y="291796"/>
                  <a:pt x="113694" y="191069"/>
                </a:cubicBezTo>
                <a:cubicBezTo>
                  <a:pt x="118628" y="171332"/>
                  <a:pt x="128281" y="152365"/>
                  <a:pt x="140990" y="136478"/>
                </a:cubicBezTo>
                <a:cubicBezTo>
                  <a:pt x="165104" y="106335"/>
                  <a:pt x="222876" y="54591"/>
                  <a:pt x="222876" y="54591"/>
                </a:cubicBezTo>
                <a:lnTo>
                  <a:pt x="236524" y="95534"/>
                </a:lnTo>
                <a:close/>
              </a:path>
            </a:pathLst>
          </a:custGeom>
          <a:solidFill>
            <a:schemeClr val="tx2">
              <a:lumMod val="20000"/>
              <a:lumOff val="80000"/>
              <a:alpha val="2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5" name="Oval 14"/>
          <p:cNvSpPr/>
          <p:nvPr/>
        </p:nvSpPr>
        <p:spPr>
          <a:xfrm>
            <a:off x="4904050" y="5525019"/>
            <a:ext cx="144016" cy="144016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5" name="Straight Connector 4"/>
          <p:cNvCxnSpPr>
            <a:stCxn id="11" idx="2"/>
          </p:cNvCxnSpPr>
          <p:nvPr/>
        </p:nvCxnSpPr>
        <p:spPr>
          <a:xfrm flipV="1">
            <a:off x="4904050" y="5581934"/>
            <a:ext cx="1764196" cy="15093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4904050" y="5525019"/>
            <a:ext cx="144016" cy="144016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6" name="TextBox 15"/>
          <p:cNvSpPr txBox="1"/>
          <p:nvPr/>
        </p:nvSpPr>
        <p:spPr>
          <a:xfrm>
            <a:off x="6668246" y="5258768"/>
            <a:ext cx="6400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600" dirty="0" smtClean="0"/>
              <a:t>∞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490445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54766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ZA" sz="1600" dirty="0" smtClean="0">
              <a:solidFill>
                <a:prstClr val="white"/>
              </a:solidFill>
            </a:endParaRPr>
          </a:p>
          <a:p>
            <a:endParaRPr lang="en-ZA" sz="1600" dirty="0">
              <a:solidFill>
                <a:prstClr val="white"/>
              </a:solidFill>
            </a:endParaRPr>
          </a:p>
          <a:p>
            <a:endParaRPr lang="en-ZA" sz="1600" dirty="0" smtClean="0">
              <a:solidFill>
                <a:prstClr val="white"/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What is spatial data?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is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it useful?</a:t>
            </a:r>
          </a:p>
          <a:p>
            <a:endParaRPr lang="en-ZA" sz="500" i="1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Spatial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Data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Structure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gpsmap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Graphically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Syntax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Demo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/>
                </a:solidFill>
              </a:rPr>
              <a:t>How </a:t>
            </a:r>
            <a:r>
              <a:rPr lang="en-ZA" sz="1600" dirty="0">
                <a:solidFill>
                  <a:schemeClr val="bg1"/>
                </a:solidFill>
              </a:rPr>
              <a:t>it </a:t>
            </a:r>
            <a:r>
              <a:rPr lang="en-ZA" sz="1600" dirty="0" smtClean="0">
                <a:solidFill>
                  <a:schemeClr val="bg1"/>
                </a:solidFill>
              </a:rPr>
              <a:t>works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Acknowled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 -</a:t>
            </a:r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gments</a:t>
            </a:r>
            <a:endParaRPr lang="en-ZA" sz="1600" dirty="0">
              <a:solidFill>
                <a:schemeClr val="bg1">
                  <a:lumMod val="75000"/>
                </a:schemeClr>
              </a:solidFill>
            </a:endParaRPr>
          </a:p>
          <a:p>
            <a:endParaRPr lang="en-ZA" sz="1600" dirty="0"/>
          </a:p>
          <a:p>
            <a:endParaRPr lang="en-ZA" sz="1600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1143000"/>
          </a:xfrm>
        </p:spPr>
        <p:txBody>
          <a:bodyPr>
            <a:normAutofit/>
          </a:bodyPr>
          <a:lstStyle/>
          <a:p>
            <a:pPr algn="l"/>
            <a:r>
              <a:rPr lang="en-ZA" sz="3600" b="1" i="1" dirty="0" smtClean="0"/>
              <a:t>Point in polygon routine</a:t>
            </a:r>
            <a:endParaRPr lang="en-ZA" sz="3600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691680" y="1600200"/>
            <a:ext cx="7200800" cy="4997152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ZA" sz="2800" dirty="0" smtClean="0"/>
              <a:t>A ray casting routine is used making use of the odd even rule.</a:t>
            </a:r>
          </a:p>
          <a:p>
            <a:pPr marL="114300" indent="0">
              <a:buNone/>
            </a:pPr>
            <a:r>
              <a:rPr lang="en-ZA" sz="2800" b="1" i="1" dirty="0" smtClean="0"/>
              <a:t>Rule states: </a:t>
            </a:r>
            <a:r>
              <a:rPr lang="en-ZA" sz="2800" i="1" dirty="0" smtClean="0"/>
              <a:t>If a point lies within a polygon then the a ray cast from that point to infinity, will intersect the border of the polygon an odd number of times if it lies within the polygon.</a:t>
            </a:r>
          </a:p>
          <a:p>
            <a:pPr marL="114300" indent="0">
              <a:buNone/>
            </a:pPr>
            <a:endParaRPr lang="en-ZA" sz="2800" i="1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547664" y="1412776"/>
            <a:ext cx="734481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79512" y="1410163"/>
            <a:ext cx="1368152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 13"/>
          <p:cNvSpPr/>
          <p:nvPr/>
        </p:nvSpPr>
        <p:spPr>
          <a:xfrm>
            <a:off x="3816861" y="4913194"/>
            <a:ext cx="2273279" cy="1337481"/>
          </a:xfrm>
          <a:custGeom>
            <a:avLst/>
            <a:gdLst>
              <a:gd name="connsiteX0" fmla="*/ 236524 w 2273279"/>
              <a:gd name="connsiteY0" fmla="*/ 95534 h 1337481"/>
              <a:gd name="connsiteX1" fmla="*/ 373002 w 2273279"/>
              <a:gd name="connsiteY1" fmla="*/ 81887 h 1337481"/>
              <a:gd name="connsiteX2" fmla="*/ 577718 w 2273279"/>
              <a:gd name="connsiteY2" fmla="*/ 109182 h 1337481"/>
              <a:gd name="connsiteX3" fmla="*/ 727843 w 2273279"/>
              <a:gd name="connsiteY3" fmla="*/ 136478 h 1337481"/>
              <a:gd name="connsiteX4" fmla="*/ 891617 w 2273279"/>
              <a:gd name="connsiteY4" fmla="*/ 177421 h 1337481"/>
              <a:gd name="connsiteX5" fmla="*/ 1055390 w 2273279"/>
              <a:gd name="connsiteY5" fmla="*/ 163773 h 1337481"/>
              <a:gd name="connsiteX6" fmla="*/ 1137276 w 2273279"/>
              <a:gd name="connsiteY6" fmla="*/ 122830 h 1337481"/>
              <a:gd name="connsiteX7" fmla="*/ 1219163 w 2273279"/>
              <a:gd name="connsiteY7" fmla="*/ 95534 h 1337481"/>
              <a:gd name="connsiteX8" fmla="*/ 1260106 w 2273279"/>
              <a:gd name="connsiteY8" fmla="*/ 68239 h 1337481"/>
              <a:gd name="connsiteX9" fmla="*/ 1314697 w 2273279"/>
              <a:gd name="connsiteY9" fmla="*/ 27296 h 1337481"/>
              <a:gd name="connsiteX10" fmla="*/ 1492118 w 2273279"/>
              <a:gd name="connsiteY10" fmla="*/ 0 h 1337481"/>
              <a:gd name="connsiteX11" fmla="*/ 1505766 w 2273279"/>
              <a:gd name="connsiteY11" fmla="*/ 54591 h 1337481"/>
              <a:gd name="connsiteX12" fmla="*/ 1519414 w 2273279"/>
              <a:gd name="connsiteY12" fmla="*/ 136478 h 1337481"/>
              <a:gd name="connsiteX13" fmla="*/ 1560357 w 2273279"/>
              <a:gd name="connsiteY13" fmla="*/ 163773 h 1337481"/>
              <a:gd name="connsiteX14" fmla="*/ 1696835 w 2273279"/>
              <a:gd name="connsiteY14" fmla="*/ 177421 h 1337481"/>
              <a:gd name="connsiteX15" fmla="*/ 1819664 w 2273279"/>
              <a:gd name="connsiteY15" fmla="*/ 191069 h 1337481"/>
              <a:gd name="connsiteX16" fmla="*/ 1860608 w 2273279"/>
              <a:gd name="connsiteY16" fmla="*/ 204716 h 1337481"/>
              <a:gd name="connsiteX17" fmla="*/ 1956142 w 2273279"/>
              <a:gd name="connsiteY17" fmla="*/ 232012 h 1337481"/>
              <a:gd name="connsiteX18" fmla="*/ 1997085 w 2273279"/>
              <a:gd name="connsiteY18" fmla="*/ 259307 h 1337481"/>
              <a:gd name="connsiteX19" fmla="*/ 2078972 w 2273279"/>
              <a:gd name="connsiteY19" fmla="*/ 354842 h 1337481"/>
              <a:gd name="connsiteX20" fmla="*/ 2229097 w 2273279"/>
              <a:gd name="connsiteY20" fmla="*/ 395785 h 1337481"/>
              <a:gd name="connsiteX21" fmla="*/ 2270040 w 2273279"/>
              <a:gd name="connsiteY21" fmla="*/ 423081 h 1337481"/>
              <a:gd name="connsiteX22" fmla="*/ 2256393 w 2273279"/>
              <a:gd name="connsiteY22" fmla="*/ 600502 h 1337481"/>
              <a:gd name="connsiteX23" fmla="*/ 2174506 w 2273279"/>
              <a:gd name="connsiteY23" fmla="*/ 655093 h 1337481"/>
              <a:gd name="connsiteX24" fmla="*/ 2133563 w 2273279"/>
              <a:gd name="connsiteY24" fmla="*/ 682388 h 1337481"/>
              <a:gd name="connsiteX25" fmla="*/ 2106267 w 2273279"/>
              <a:gd name="connsiteY25" fmla="*/ 723331 h 1337481"/>
              <a:gd name="connsiteX26" fmla="*/ 2092620 w 2273279"/>
              <a:gd name="connsiteY26" fmla="*/ 764275 h 1337481"/>
              <a:gd name="connsiteX27" fmla="*/ 2078972 w 2273279"/>
              <a:gd name="connsiteY27" fmla="*/ 1037230 h 1337481"/>
              <a:gd name="connsiteX28" fmla="*/ 2065324 w 2273279"/>
              <a:gd name="connsiteY28" fmla="*/ 1132764 h 1337481"/>
              <a:gd name="connsiteX29" fmla="*/ 1792369 w 2273279"/>
              <a:gd name="connsiteY29" fmla="*/ 1146412 h 1337481"/>
              <a:gd name="connsiteX30" fmla="*/ 1710482 w 2273279"/>
              <a:gd name="connsiteY30" fmla="*/ 1160060 h 1337481"/>
              <a:gd name="connsiteX31" fmla="*/ 1655891 w 2273279"/>
              <a:gd name="connsiteY31" fmla="*/ 1187355 h 1337481"/>
              <a:gd name="connsiteX32" fmla="*/ 1614948 w 2273279"/>
              <a:gd name="connsiteY32" fmla="*/ 1201003 h 1337481"/>
              <a:gd name="connsiteX33" fmla="*/ 1574005 w 2273279"/>
              <a:gd name="connsiteY33" fmla="*/ 1241946 h 1337481"/>
              <a:gd name="connsiteX34" fmla="*/ 1546709 w 2273279"/>
              <a:gd name="connsiteY34" fmla="*/ 1296537 h 1337481"/>
              <a:gd name="connsiteX35" fmla="*/ 1451175 w 2273279"/>
              <a:gd name="connsiteY35" fmla="*/ 1337481 h 1337481"/>
              <a:gd name="connsiteX36" fmla="*/ 1314697 w 2273279"/>
              <a:gd name="connsiteY36" fmla="*/ 1310185 h 1337481"/>
              <a:gd name="connsiteX37" fmla="*/ 1219163 w 2273279"/>
              <a:gd name="connsiteY37" fmla="*/ 1255594 h 1337481"/>
              <a:gd name="connsiteX38" fmla="*/ 577718 w 2273279"/>
              <a:gd name="connsiteY38" fmla="*/ 1241946 h 1337481"/>
              <a:gd name="connsiteX39" fmla="*/ 454888 w 2273279"/>
              <a:gd name="connsiteY39" fmla="*/ 1160060 h 1337481"/>
              <a:gd name="connsiteX40" fmla="*/ 413945 w 2273279"/>
              <a:gd name="connsiteY40" fmla="*/ 1132764 h 1337481"/>
              <a:gd name="connsiteX41" fmla="*/ 304763 w 2273279"/>
              <a:gd name="connsiteY41" fmla="*/ 1037230 h 1337481"/>
              <a:gd name="connsiteX42" fmla="*/ 263820 w 2273279"/>
              <a:gd name="connsiteY42" fmla="*/ 996287 h 1337481"/>
              <a:gd name="connsiteX43" fmla="*/ 168285 w 2273279"/>
              <a:gd name="connsiteY43" fmla="*/ 955343 h 1337481"/>
              <a:gd name="connsiteX44" fmla="*/ 127342 w 2273279"/>
              <a:gd name="connsiteY44" fmla="*/ 928048 h 1337481"/>
              <a:gd name="connsiteX45" fmla="*/ 45455 w 2273279"/>
              <a:gd name="connsiteY45" fmla="*/ 887105 h 1337481"/>
              <a:gd name="connsiteX46" fmla="*/ 18160 w 2273279"/>
              <a:gd name="connsiteY46" fmla="*/ 846161 h 1337481"/>
              <a:gd name="connsiteX47" fmla="*/ 18160 w 2273279"/>
              <a:gd name="connsiteY47" fmla="*/ 614149 h 1337481"/>
              <a:gd name="connsiteX48" fmla="*/ 45455 w 2273279"/>
              <a:gd name="connsiteY48" fmla="*/ 573206 h 1337481"/>
              <a:gd name="connsiteX49" fmla="*/ 72751 w 2273279"/>
              <a:gd name="connsiteY49" fmla="*/ 518615 h 1337481"/>
              <a:gd name="connsiteX50" fmla="*/ 113694 w 2273279"/>
              <a:gd name="connsiteY50" fmla="*/ 450376 h 1337481"/>
              <a:gd name="connsiteX51" fmla="*/ 113694 w 2273279"/>
              <a:gd name="connsiteY51" fmla="*/ 191069 h 1337481"/>
              <a:gd name="connsiteX52" fmla="*/ 140990 w 2273279"/>
              <a:gd name="connsiteY52" fmla="*/ 136478 h 1337481"/>
              <a:gd name="connsiteX53" fmla="*/ 222876 w 2273279"/>
              <a:gd name="connsiteY53" fmla="*/ 54591 h 1337481"/>
              <a:gd name="connsiteX54" fmla="*/ 236524 w 2273279"/>
              <a:gd name="connsiteY54" fmla="*/ 95534 h 1337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2273279" h="1337481">
                <a:moveTo>
                  <a:pt x="236524" y="95534"/>
                </a:moveTo>
                <a:cubicBezTo>
                  <a:pt x="282017" y="90985"/>
                  <a:pt x="327319" y="80060"/>
                  <a:pt x="373002" y="81887"/>
                </a:cubicBezTo>
                <a:cubicBezTo>
                  <a:pt x="441790" y="84639"/>
                  <a:pt x="509567" y="99446"/>
                  <a:pt x="577718" y="109182"/>
                </a:cubicBezTo>
                <a:cubicBezTo>
                  <a:pt x="624815" y="115910"/>
                  <a:pt x="680814" y="126400"/>
                  <a:pt x="727843" y="136478"/>
                </a:cubicBezTo>
                <a:cubicBezTo>
                  <a:pt x="855596" y="163854"/>
                  <a:pt x="814012" y="151553"/>
                  <a:pt x="891617" y="177421"/>
                </a:cubicBezTo>
                <a:cubicBezTo>
                  <a:pt x="946208" y="172872"/>
                  <a:pt x="1001090" y="171013"/>
                  <a:pt x="1055390" y="163773"/>
                </a:cubicBezTo>
                <a:cubicBezTo>
                  <a:pt x="1108716" y="156663"/>
                  <a:pt x="1087986" y="144737"/>
                  <a:pt x="1137276" y="122830"/>
                </a:cubicBezTo>
                <a:cubicBezTo>
                  <a:pt x="1163568" y="111145"/>
                  <a:pt x="1195223" y="111494"/>
                  <a:pt x="1219163" y="95534"/>
                </a:cubicBezTo>
                <a:cubicBezTo>
                  <a:pt x="1232811" y="86436"/>
                  <a:pt x="1246759" y="77773"/>
                  <a:pt x="1260106" y="68239"/>
                </a:cubicBezTo>
                <a:cubicBezTo>
                  <a:pt x="1278615" y="55018"/>
                  <a:pt x="1294352" y="37468"/>
                  <a:pt x="1314697" y="27296"/>
                </a:cubicBezTo>
                <a:cubicBezTo>
                  <a:pt x="1348468" y="10411"/>
                  <a:pt x="1484146" y="886"/>
                  <a:pt x="1492118" y="0"/>
                </a:cubicBezTo>
                <a:cubicBezTo>
                  <a:pt x="1496667" y="18197"/>
                  <a:pt x="1502087" y="36198"/>
                  <a:pt x="1505766" y="54591"/>
                </a:cubicBezTo>
                <a:cubicBezTo>
                  <a:pt x="1511193" y="81726"/>
                  <a:pt x="1507039" y="111727"/>
                  <a:pt x="1519414" y="136478"/>
                </a:cubicBezTo>
                <a:cubicBezTo>
                  <a:pt x="1526749" y="151149"/>
                  <a:pt x="1544375" y="160085"/>
                  <a:pt x="1560357" y="163773"/>
                </a:cubicBezTo>
                <a:cubicBezTo>
                  <a:pt x="1604906" y="174053"/>
                  <a:pt x="1651367" y="172635"/>
                  <a:pt x="1696835" y="177421"/>
                </a:cubicBezTo>
                <a:lnTo>
                  <a:pt x="1819664" y="191069"/>
                </a:lnTo>
                <a:cubicBezTo>
                  <a:pt x="1833312" y="195618"/>
                  <a:pt x="1846775" y="200764"/>
                  <a:pt x="1860608" y="204716"/>
                </a:cubicBezTo>
                <a:cubicBezTo>
                  <a:pt x="1881015" y="210546"/>
                  <a:pt x="1934326" y="221104"/>
                  <a:pt x="1956142" y="232012"/>
                </a:cubicBezTo>
                <a:cubicBezTo>
                  <a:pt x="1970813" y="239347"/>
                  <a:pt x="1983437" y="250209"/>
                  <a:pt x="1997085" y="259307"/>
                </a:cubicBezTo>
                <a:cubicBezTo>
                  <a:pt x="2014028" y="281898"/>
                  <a:pt x="2052136" y="338070"/>
                  <a:pt x="2078972" y="354842"/>
                </a:cubicBezTo>
                <a:cubicBezTo>
                  <a:pt x="2126790" y="384728"/>
                  <a:pt x="2175133" y="386791"/>
                  <a:pt x="2229097" y="395785"/>
                </a:cubicBezTo>
                <a:cubicBezTo>
                  <a:pt x="2242745" y="404884"/>
                  <a:pt x="2267872" y="406822"/>
                  <a:pt x="2270040" y="423081"/>
                </a:cubicBezTo>
                <a:cubicBezTo>
                  <a:pt x="2277879" y="481876"/>
                  <a:pt x="2270779" y="542958"/>
                  <a:pt x="2256393" y="600502"/>
                </a:cubicBezTo>
                <a:cubicBezTo>
                  <a:pt x="2245306" y="644852"/>
                  <a:pt x="2203924" y="640384"/>
                  <a:pt x="2174506" y="655093"/>
                </a:cubicBezTo>
                <a:cubicBezTo>
                  <a:pt x="2159835" y="662428"/>
                  <a:pt x="2147211" y="673290"/>
                  <a:pt x="2133563" y="682388"/>
                </a:cubicBezTo>
                <a:cubicBezTo>
                  <a:pt x="2124464" y="696036"/>
                  <a:pt x="2113602" y="708660"/>
                  <a:pt x="2106267" y="723331"/>
                </a:cubicBezTo>
                <a:cubicBezTo>
                  <a:pt x="2099833" y="736198"/>
                  <a:pt x="2093866" y="749943"/>
                  <a:pt x="2092620" y="764275"/>
                </a:cubicBezTo>
                <a:cubicBezTo>
                  <a:pt x="2084728" y="855031"/>
                  <a:pt x="2085702" y="946380"/>
                  <a:pt x="2078972" y="1037230"/>
                </a:cubicBezTo>
                <a:cubicBezTo>
                  <a:pt x="2076596" y="1069310"/>
                  <a:pt x="2095385" y="1121312"/>
                  <a:pt x="2065324" y="1132764"/>
                </a:cubicBezTo>
                <a:cubicBezTo>
                  <a:pt x="1980193" y="1165195"/>
                  <a:pt x="1883354" y="1141863"/>
                  <a:pt x="1792369" y="1146412"/>
                </a:cubicBezTo>
                <a:cubicBezTo>
                  <a:pt x="1765073" y="1150961"/>
                  <a:pt x="1736987" y="1152109"/>
                  <a:pt x="1710482" y="1160060"/>
                </a:cubicBezTo>
                <a:cubicBezTo>
                  <a:pt x="1690995" y="1165906"/>
                  <a:pt x="1674591" y="1179341"/>
                  <a:pt x="1655891" y="1187355"/>
                </a:cubicBezTo>
                <a:cubicBezTo>
                  <a:pt x="1642668" y="1193022"/>
                  <a:pt x="1628596" y="1196454"/>
                  <a:pt x="1614948" y="1201003"/>
                </a:cubicBezTo>
                <a:cubicBezTo>
                  <a:pt x="1601300" y="1214651"/>
                  <a:pt x="1585223" y="1226240"/>
                  <a:pt x="1574005" y="1241946"/>
                </a:cubicBezTo>
                <a:cubicBezTo>
                  <a:pt x="1562180" y="1258501"/>
                  <a:pt x="1559733" y="1280908"/>
                  <a:pt x="1546709" y="1296537"/>
                </a:cubicBezTo>
                <a:cubicBezTo>
                  <a:pt x="1521906" y="1326301"/>
                  <a:pt x="1485375" y="1328931"/>
                  <a:pt x="1451175" y="1337481"/>
                </a:cubicBezTo>
                <a:cubicBezTo>
                  <a:pt x="1405682" y="1328382"/>
                  <a:pt x="1357998" y="1326839"/>
                  <a:pt x="1314697" y="1310185"/>
                </a:cubicBezTo>
                <a:cubicBezTo>
                  <a:pt x="1209953" y="1269899"/>
                  <a:pt x="1341593" y="1260395"/>
                  <a:pt x="1219163" y="1255594"/>
                </a:cubicBezTo>
                <a:cubicBezTo>
                  <a:pt x="1005464" y="1247213"/>
                  <a:pt x="791533" y="1246495"/>
                  <a:pt x="577718" y="1241946"/>
                </a:cubicBezTo>
                <a:lnTo>
                  <a:pt x="454888" y="1160060"/>
                </a:lnTo>
                <a:lnTo>
                  <a:pt x="413945" y="1132764"/>
                </a:lnTo>
                <a:cubicBezTo>
                  <a:pt x="336605" y="1016757"/>
                  <a:pt x="463990" y="1196457"/>
                  <a:pt x="304763" y="1037230"/>
                </a:cubicBezTo>
                <a:cubicBezTo>
                  <a:pt x="291115" y="1023582"/>
                  <a:pt x="279526" y="1007505"/>
                  <a:pt x="263820" y="996287"/>
                </a:cubicBezTo>
                <a:cubicBezTo>
                  <a:pt x="197556" y="948955"/>
                  <a:pt x="227685" y="985043"/>
                  <a:pt x="168285" y="955343"/>
                </a:cubicBezTo>
                <a:cubicBezTo>
                  <a:pt x="153614" y="948008"/>
                  <a:pt x="142013" y="935383"/>
                  <a:pt x="127342" y="928048"/>
                </a:cubicBezTo>
                <a:cubicBezTo>
                  <a:pt x="14329" y="871541"/>
                  <a:pt x="162800" y="965332"/>
                  <a:pt x="45455" y="887105"/>
                </a:cubicBezTo>
                <a:cubicBezTo>
                  <a:pt x="36357" y="873457"/>
                  <a:pt x="25495" y="860832"/>
                  <a:pt x="18160" y="846161"/>
                </a:cubicBezTo>
                <a:cubicBezTo>
                  <a:pt x="-16501" y="776839"/>
                  <a:pt x="7128" y="676664"/>
                  <a:pt x="18160" y="614149"/>
                </a:cubicBezTo>
                <a:cubicBezTo>
                  <a:pt x="21010" y="597996"/>
                  <a:pt x="37317" y="587447"/>
                  <a:pt x="45455" y="573206"/>
                </a:cubicBezTo>
                <a:cubicBezTo>
                  <a:pt x="55549" y="555542"/>
                  <a:pt x="62871" y="536400"/>
                  <a:pt x="72751" y="518615"/>
                </a:cubicBezTo>
                <a:cubicBezTo>
                  <a:pt x="85633" y="495427"/>
                  <a:pt x="100046" y="473122"/>
                  <a:pt x="113694" y="450376"/>
                </a:cubicBezTo>
                <a:cubicBezTo>
                  <a:pt x="103988" y="343617"/>
                  <a:pt x="88512" y="291796"/>
                  <a:pt x="113694" y="191069"/>
                </a:cubicBezTo>
                <a:cubicBezTo>
                  <a:pt x="118628" y="171332"/>
                  <a:pt x="128281" y="152365"/>
                  <a:pt x="140990" y="136478"/>
                </a:cubicBezTo>
                <a:cubicBezTo>
                  <a:pt x="165104" y="106335"/>
                  <a:pt x="222876" y="54591"/>
                  <a:pt x="222876" y="54591"/>
                </a:cubicBezTo>
                <a:lnTo>
                  <a:pt x="236524" y="95534"/>
                </a:lnTo>
                <a:close/>
              </a:path>
            </a:pathLst>
          </a:custGeom>
          <a:solidFill>
            <a:schemeClr val="tx2">
              <a:lumMod val="20000"/>
              <a:lumOff val="80000"/>
              <a:alpha val="2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5" name="Oval 14"/>
          <p:cNvSpPr/>
          <p:nvPr/>
        </p:nvSpPr>
        <p:spPr>
          <a:xfrm>
            <a:off x="4904050" y="5525019"/>
            <a:ext cx="144016" cy="144016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5" name="Straight Connector 4"/>
          <p:cNvCxnSpPr>
            <a:stCxn id="11" idx="6"/>
          </p:cNvCxnSpPr>
          <p:nvPr/>
        </p:nvCxnSpPr>
        <p:spPr>
          <a:xfrm flipV="1">
            <a:off x="5048066" y="5581934"/>
            <a:ext cx="1620180" cy="15093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4904050" y="5525019"/>
            <a:ext cx="144016" cy="144016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12" name="Straight Connector 11"/>
          <p:cNvCxnSpPr/>
          <p:nvPr/>
        </p:nvCxnSpPr>
        <p:spPr>
          <a:xfrm flipH="1">
            <a:off x="5739697" y="5361792"/>
            <a:ext cx="488487" cy="440282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222675" y="4942350"/>
            <a:ext cx="7468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 dirty="0" smtClean="0"/>
              <a:t>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236296" y="4653136"/>
            <a:ext cx="15121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Odd # intersections </a:t>
            </a:r>
            <a:r>
              <a:rPr lang="en-ZA" sz="2800" dirty="0" smtClean="0"/>
              <a:t>∴ </a:t>
            </a:r>
            <a:r>
              <a:rPr lang="en-ZA" dirty="0" smtClean="0"/>
              <a:t>inside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22172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54766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ZA" sz="1600" dirty="0" smtClean="0">
              <a:solidFill>
                <a:prstClr val="white"/>
              </a:solidFill>
            </a:endParaRPr>
          </a:p>
          <a:p>
            <a:endParaRPr lang="en-ZA" sz="1600" dirty="0">
              <a:solidFill>
                <a:prstClr val="white"/>
              </a:solidFill>
            </a:endParaRPr>
          </a:p>
          <a:p>
            <a:endParaRPr lang="en-ZA" sz="1600" dirty="0" smtClean="0">
              <a:solidFill>
                <a:prstClr val="white"/>
              </a:solidFill>
            </a:endParaRPr>
          </a:p>
          <a:p>
            <a:r>
              <a:rPr lang="en-ZA" sz="1600" dirty="0" smtClean="0">
                <a:solidFill>
                  <a:schemeClr val="bg1"/>
                </a:solidFill>
              </a:rPr>
              <a:t>What is spatial data?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is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it useful?</a:t>
            </a:r>
          </a:p>
          <a:p>
            <a:endParaRPr lang="en-ZA" sz="500" i="1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Spatial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Data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Structure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gpsmap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Graphically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Syntax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Demo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it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works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Acknowled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 -</a:t>
            </a:r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gments</a:t>
            </a:r>
            <a:endParaRPr lang="en-ZA" sz="1600" dirty="0">
              <a:solidFill>
                <a:schemeClr val="bg1">
                  <a:lumMod val="75000"/>
                </a:schemeClr>
              </a:solidFill>
            </a:endParaRPr>
          </a:p>
          <a:p>
            <a:endParaRPr lang="en-ZA" sz="1600" dirty="0"/>
          </a:p>
          <a:p>
            <a:endParaRPr lang="en-ZA" sz="1600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1143000"/>
          </a:xfrm>
        </p:spPr>
        <p:txBody>
          <a:bodyPr>
            <a:normAutofit/>
          </a:bodyPr>
          <a:lstStyle/>
          <a:p>
            <a:pPr algn="l"/>
            <a:r>
              <a:rPr lang="en-ZA" sz="3600" b="1" i="1" dirty="0" smtClean="0"/>
              <a:t>What is spatial data?</a:t>
            </a:r>
            <a:endParaRPr lang="en-ZA" sz="3600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691680" y="1600200"/>
            <a:ext cx="7200800" cy="4997152"/>
          </a:xfrm>
        </p:spPr>
        <p:txBody>
          <a:bodyPr/>
          <a:lstStyle/>
          <a:p>
            <a:endParaRPr lang="en-ZA" dirty="0" smtClean="0"/>
          </a:p>
          <a:p>
            <a:r>
              <a:rPr lang="en-ZA" dirty="0" smtClean="0"/>
              <a:t>Identifies geographic locations, features </a:t>
            </a:r>
            <a:r>
              <a:rPr lang="en-ZA" dirty="0"/>
              <a:t>and </a:t>
            </a:r>
            <a:r>
              <a:rPr lang="en-ZA" dirty="0" smtClean="0"/>
              <a:t>boundaries.</a:t>
            </a:r>
          </a:p>
          <a:p>
            <a:endParaRPr lang="en-ZA" dirty="0" smtClean="0"/>
          </a:p>
          <a:p>
            <a:r>
              <a:rPr lang="en-ZA" dirty="0" smtClean="0"/>
              <a:t>Spatial data is often accessed, manipulated or analysed through Geographic Information Systems (GIS).</a:t>
            </a:r>
            <a:endParaRPr lang="en-ZA" sz="2400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547664" y="1412776"/>
            <a:ext cx="734481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79512" y="1412776"/>
            <a:ext cx="1368152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4030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0"/>
            <a:ext cx="154766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ZA" sz="1600" dirty="0" smtClean="0">
              <a:solidFill>
                <a:prstClr val="white"/>
              </a:solidFill>
            </a:endParaRPr>
          </a:p>
          <a:p>
            <a:endParaRPr lang="en-ZA" sz="1600" dirty="0">
              <a:solidFill>
                <a:prstClr val="white"/>
              </a:solidFill>
            </a:endParaRPr>
          </a:p>
          <a:p>
            <a:endParaRPr lang="en-ZA" sz="1600" dirty="0" smtClean="0">
              <a:solidFill>
                <a:prstClr val="white"/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What is spatial data?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is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it useful?</a:t>
            </a:r>
          </a:p>
          <a:p>
            <a:endParaRPr lang="en-ZA" sz="500" i="1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Spatial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Data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Structure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gpsmap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Graphically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Syntax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Demo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/>
                </a:solidFill>
              </a:rPr>
              <a:t>How </a:t>
            </a:r>
            <a:r>
              <a:rPr lang="en-ZA" sz="1600" dirty="0">
                <a:solidFill>
                  <a:schemeClr val="bg1"/>
                </a:solidFill>
              </a:rPr>
              <a:t>it </a:t>
            </a:r>
            <a:r>
              <a:rPr lang="en-ZA" sz="1600" dirty="0" smtClean="0">
                <a:solidFill>
                  <a:schemeClr val="bg1"/>
                </a:solidFill>
              </a:rPr>
              <a:t>works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Acknowled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 -</a:t>
            </a:r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gments</a:t>
            </a:r>
            <a:endParaRPr lang="en-ZA" sz="1600" dirty="0">
              <a:solidFill>
                <a:schemeClr val="bg1">
                  <a:lumMod val="75000"/>
                </a:schemeClr>
              </a:solidFill>
            </a:endParaRPr>
          </a:p>
          <a:p>
            <a:endParaRPr lang="en-ZA" sz="1600" dirty="0"/>
          </a:p>
          <a:p>
            <a:endParaRPr lang="en-ZA" sz="1600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1143000"/>
          </a:xfrm>
        </p:spPr>
        <p:txBody>
          <a:bodyPr>
            <a:normAutofit/>
          </a:bodyPr>
          <a:lstStyle/>
          <a:p>
            <a:pPr algn="l"/>
            <a:r>
              <a:rPr lang="en-ZA" sz="3600" b="1" i="1" dirty="0" smtClean="0"/>
              <a:t>Point in polygon routine</a:t>
            </a:r>
            <a:endParaRPr lang="en-ZA" sz="3600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691680" y="1600200"/>
            <a:ext cx="7200800" cy="4997152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ZA" sz="2800" dirty="0" smtClean="0"/>
              <a:t>A ray casting routine is used making use of the odd even rule.</a:t>
            </a:r>
          </a:p>
          <a:p>
            <a:pPr marL="114300" indent="0">
              <a:buNone/>
            </a:pPr>
            <a:r>
              <a:rPr lang="en-ZA" sz="2800" b="1" i="1" dirty="0" smtClean="0"/>
              <a:t>Rule states: </a:t>
            </a:r>
            <a:r>
              <a:rPr lang="en-ZA" sz="2800" i="1" dirty="0" smtClean="0"/>
              <a:t>If a point lies within a polygon then the a ray cast from that point to infinity, will intersect the border of the polygon an odd number of times if it lies within the polygon.</a:t>
            </a:r>
          </a:p>
          <a:p>
            <a:pPr marL="114300" indent="0">
              <a:buNone/>
            </a:pPr>
            <a:endParaRPr lang="en-ZA" sz="2800" i="1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547664" y="1412776"/>
            <a:ext cx="734481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79512" y="1410163"/>
            <a:ext cx="1368152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 13"/>
          <p:cNvSpPr/>
          <p:nvPr/>
        </p:nvSpPr>
        <p:spPr>
          <a:xfrm>
            <a:off x="3816861" y="4913194"/>
            <a:ext cx="2273279" cy="1337481"/>
          </a:xfrm>
          <a:custGeom>
            <a:avLst/>
            <a:gdLst>
              <a:gd name="connsiteX0" fmla="*/ 236524 w 2273279"/>
              <a:gd name="connsiteY0" fmla="*/ 95534 h 1337481"/>
              <a:gd name="connsiteX1" fmla="*/ 373002 w 2273279"/>
              <a:gd name="connsiteY1" fmla="*/ 81887 h 1337481"/>
              <a:gd name="connsiteX2" fmla="*/ 577718 w 2273279"/>
              <a:gd name="connsiteY2" fmla="*/ 109182 h 1337481"/>
              <a:gd name="connsiteX3" fmla="*/ 727843 w 2273279"/>
              <a:gd name="connsiteY3" fmla="*/ 136478 h 1337481"/>
              <a:gd name="connsiteX4" fmla="*/ 891617 w 2273279"/>
              <a:gd name="connsiteY4" fmla="*/ 177421 h 1337481"/>
              <a:gd name="connsiteX5" fmla="*/ 1055390 w 2273279"/>
              <a:gd name="connsiteY5" fmla="*/ 163773 h 1337481"/>
              <a:gd name="connsiteX6" fmla="*/ 1137276 w 2273279"/>
              <a:gd name="connsiteY6" fmla="*/ 122830 h 1337481"/>
              <a:gd name="connsiteX7" fmla="*/ 1219163 w 2273279"/>
              <a:gd name="connsiteY7" fmla="*/ 95534 h 1337481"/>
              <a:gd name="connsiteX8" fmla="*/ 1260106 w 2273279"/>
              <a:gd name="connsiteY8" fmla="*/ 68239 h 1337481"/>
              <a:gd name="connsiteX9" fmla="*/ 1314697 w 2273279"/>
              <a:gd name="connsiteY9" fmla="*/ 27296 h 1337481"/>
              <a:gd name="connsiteX10" fmla="*/ 1492118 w 2273279"/>
              <a:gd name="connsiteY10" fmla="*/ 0 h 1337481"/>
              <a:gd name="connsiteX11" fmla="*/ 1505766 w 2273279"/>
              <a:gd name="connsiteY11" fmla="*/ 54591 h 1337481"/>
              <a:gd name="connsiteX12" fmla="*/ 1519414 w 2273279"/>
              <a:gd name="connsiteY12" fmla="*/ 136478 h 1337481"/>
              <a:gd name="connsiteX13" fmla="*/ 1560357 w 2273279"/>
              <a:gd name="connsiteY13" fmla="*/ 163773 h 1337481"/>
              <a:gd name="connsiteX14" fmla="*/ 1696835 w 2273279"/>
              <a:gd name="connsiteY14" fmla="*/ 177421 h 1337481"/>
              <a:gd name="connsiteX15" fmla="*/ 1819664 w 2273279"/>
              <a:gd name="connsiteY15" fmla="*/ 191069 h 1337481"/>
              <a:gd name="connsiteX16" fmla="*/ 1860608 w 2273279"/>
              <a:gd name="connsiteY16" fmla="*/ 204716 h 1337481"/>
              <a:gd name="connsiteX17" fmla="*/ 1956142 w 2273279"/>
              <a:gd name="connsiteY17" fmla="*/ 232012 h 1337481"/>
              <a:gd name="connsiteX18" fmla="*/ 1997085 w 2273279"/>
              <a:gd name="connsiteY18" fmla="*/ 259307 h 1337481"/>
              <a:gd name="connsiteX19" fmla="*/ 2078972 w 2273279"/>
              <a:gd name="connsiteY19" fmla="*/ 354842 h 1337481"/>
              <a:gd name="connsiteX20" fmla="*/ 2229097 w 2273279"/>
              <a:gd name="connsiteY20" fmla="*/ 395785 h 1337481"/>
              <a:gd name="connsiteX21" fmla="*/ 2270040 w 2273279"/>
              <a:gd name="connsiteY21" fmla="*/ 423081 h 1337481"/>
              <a:gd name="connsiteX22" fmla="*/ 2256393 w 2273279"/>
              <a:gd name="connsiteY22" fmla="*/ 600502 h 1337481"/>
              <a:gd name="connsiteX23" fmla="*/ 2174506 w 2273279"/>
              <a:gd name="connsiteY23" fmla="*/ 655093 h 1337481"/>
              <a:gd name="connsiteX24" fmla="*/ 2133563 w 2273279"/>
              <a:gd name="connsiteY24" fmla="*/ 682388 h 1337481"/>
              <a:gd name="connsiteX25" fmla="*/ 2106267 w 2273279"/>
              <a:gd name="connsiteY25" fmla="*/ 723331 h 1337481"/>
              <a:gd name="connsiteX26" fmla="*/ 2092620 w 2273279"/>
              <a:gd name="connsiteY26" fmla="*/ 764275 h 1337481"/>
              <a:gd name="connsiteX27" fmla="*/ 2078972 w 2273279"/>
              <a:gd name="connsiteY27" fmla="*/ 1037230 h 1337481"/>
              <a:gd name="connsiteX28" fmla="*/ 2065324 w 2273279"/>
              <a:gd name="connsiteY28" fmla="*/ 1132764 h 1337481"/>
              <a:gd name="connsiteX29" fmla="*/ 1792369 w 2273279"/>
              <a:gd name="connsiteY29" fmla="*/ 1146412 h 1337481"/>
              <a:gd name="connsiteX30" fmla="*/ 1710482 w 2273279"/>
              <a:gd name="connsiteY30" fmla="*/ 1160060 h 1337481"/>
              <a:gd name="connsiteX31" fmla="*/ 1655891 w 2273279"/>
              <a:gd name="connsiteY31" fmla="*/ 1187355 h 1337481"/>
              <a:gd name="connsiteX32" fmla="*/ 1614948 w 2273279"/>
              <a:gd name="connsiteY32" fmla="*/ 1201003 h 1337481"/>
              <a:gd name="connsiteX33" fmla="*/ 1574005 w 2273279"/>
              <a:gd name="connsiteY33" fmla="*/ 1241946 h 1337481"/>
              <a:gd name="connsiteX34" fmla="*/ 1546709 w 2273279"/>
              <a:gd name="connsiteY34" fmla="*/ 1296537 h 1337481"/>
              <a:gd name="connsiteX35" fmla="*/ 1451175 w 2273279"/>
              <a:gd name="connsiteY35" fmla="*/ 1337481 h 1337481"/>
              <a:gd name="connsiteX36" fmla="*/ 1314697 w 2273279"/>
              <a:gd name="connsiteY36" fmla="*/ 1310185 h 1337481"/>
              <a:gd name="connsiteX37" fmla="*/ 1219163 w 2273279"/>
              <a:gd name="connsiteY37" fmla="*/ 1255594 h 1337481"/>
              <a:gd name="connsiteX38" fmla="*/ 577718 w 2273279"/>
              <a:gd name="connsiteY38" fmla="*/ 1241946 h 1337481"/>
              <a:gd name="connsiteX39" fmla="*/ 454888 w 2273279"/>
              <a:gd name="connsiteY39" fmla="*/ 1160060 h 1337481"/>
              <a:gd name="connsiteX40" fmla="*/ 413945 w 2273279"/>
              <a:gd name="connsiteY40" fmla="*/ 1132764 h 1337481"/>
              <a:gd name="connsiteX41" fmla="*/ 304763 w 2273279"/>
              <a:gd name="connsiteY41" fmla="*/ 1037230 h 1337481"/>
              <a:gd name="connsiteX42" fmla="*/ 263820 w 2273279"/>
              <a:gd name="connsiteY42" fmla="*/ 996287 h 1337481"/>
              <a:gd name="connsiteX43" fmla="*/ 168285 w 2273279"/>
              <a:gd name="connsiteY43" fmla="*/ 955343 h 1337481"/>
              <a:gd name="connsiteX44" fmla="*/ 127342 w 2273279"/>
              <a:gd name="connsiteY44" fmla="*/ 928048 h 1337481"/>
              <a:gd name="connsiteX45" fmla="*/ 45455 w 2273279"/>
              <a:gd name="connsiteY45" fmla="*/ 887105 h 1337481"/>
              <a:gd name="connsiteX46" fmla="*/ 18160 w 2273279"/>
              <a:gd name="connsiteY46" fmla="*/ 846161 h 1337481"/>
              <a:gd name="connsiteX47" fmla="*/ 18160 w 2273279"/>
              <a:gd name="connsiteY47" fmla="*/ 614149 h 1337481"/>
              <a:gd name="connsiteX48" fmla="*/ 45455 w 2273279"/>
              <a:gd name="connsiteY48" fmla="*/ 573206 h 1337481"/>
              <a:gd name="connsiteX49" fmla="*/ 72751 w 2273279"/>
              <a:gd name="connsiteY49" fmla="*/ 518615 h 1337481"/>
              <a:gd name="connsiteX50" fmla="*/ 113694 w 2273279"/>
              <a:gd name="connsiteY50" fmla="*/ 450376 h 1337481"/>
              <a:gd name="connsiteX51" fmla="*/ 113694 w 2273279"/>
              <a:gd name="connsiteY51" fmla="*/ 191069 h 1337481"/>
              <a:gd name="connsiteX52" fmla="*/ 140990 w 2273279"/>
              <a:gd name="connsiteY52" fmla="*/ 136478 h 1337481"/>
              <a:gd name="connsiteX53" fmla="*/ 222876 w 2273279"/>
              <a:gd name="connsiteY53" fmla="*/ 54591 h 1337481"/>
              <a:gd name="connsiteX54" fmla="*/ 236524 w 2273279"/>
              <a:gd name="connsiteY54" fmla="*/ 95534 h 1337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2273279" h="1337481">
                <a:moveTo>
                  <a:pt x="236524" y="95534"/>
                </a:moveTo>
                <a:cubicBezTo>
                  <a:pt x="282017" y="90985"/>
                  <a:pt x="327319" y="80060"/>
                  <a:pt x="373002" y="81887"/>
                </a:cubicBezTo>
                <a:cubicBezTo>
                  <a:pt x="441790" y="84639"/>
                  <a:pt x="509567" y="99446"/>
                  <a:pt x="577718" y="109182"/>
                </a:cubicBezTo>
                <a:cubicBezTo>
                  <a:pt x="624815" y="115910"/>
                  <a:pt x="680814" y="126400"/>
                  <a:pt x="727843" y="136478"/>
                </a:cubicBezTo>
                <a:cubicBezTo>
                  <a:pt x="855596" y="163854"/>
                  <a:pt x="814012" y="151553"/>
                  <a:pt x="891617" y="177421"/>
                </a:cubicBezTo>
                <a:cubicBezTo>
                  <a:pt x="946208" y="172872"/>
                  <a:pt x="1001090" y="171013"/>
                  <a:pt x="1055390" y="163773"/>
                </a:cubicBezTo>
                <a:cubicBezTo>
                  <a:pt x="1108716" y="156663"/>
                  <a:pt x="1087986" y="144737"/>
                  <a:pt x="1137276" y="122830"/>
                </a:cubicBezTo>
                <a:cubicBezTo>
                  <a:pt x="1163568" y="111145"/>
                  <a:pt x="1195223" y="111494"/>
                  <a:pt x="1219163" y="95534"/>
                </a:cubicBezTo>
                <a:cubicBezTo>
                  <a:pt x="1232811" y="86436"/>
                  <a:pt x="1246759" y="77773"/>
                  <a:pt x="1260106" y="68239"/>
                </a:cubicBezTo>
                <a:cubicBezTo>
                  <a:pt x="1278615" y="55018"/>
                  <a:pt x="1294352" y="37468"/>
                  <a:pt x="1314697" y="27296"/>
                </a:cubicBezTo>
                <a:cubicBezTo>
                  <a:pt x="1348468" y="10411"/>
                  <a:pt x="1484146" y="886"/>
                  <a:pt x="1492118" y="0"/>
                </a:cubicBezTo>
                <a:cubicBezTo>
                  <a:pt x="1496667" y="18197"/>
                  <a:pt x="1502087" y="36198"/>
                  <a:pt x="1505766" y="54591"/>
                </a:cubicBezTo>
                <a:cubicBezTo>
                  <a:pt x="1511193" y="81726"/>
                  <a:pt x="1507039" y="111727"/>
                  <a:pt x="1519414" y="136478"/>
                </a:cubicBezTo>
                <a:cubicBezTo>
                  <a:pt x="1526749" y="151149"/>
                  <a:pt x="1544375" y="160085"/>
                  <a:pt x="1560357" y="163773"/>
                </a:cubicBezTo>
                <a:cubicBezTo>
                  <a:pt x="1604906" y="174053"/>
                  <a:pt x="1651367" y="172635"/>
                  <a:pt x="1696835" y="177421"/>
                </a:cubicBezTo>
                <a:lnTo>
                  <a:pt x="1819664" y="191069"/>
                </a:lnTo>
                <a:cubicBezTo>
                  <a:pt x="1833312" y="195618"/>
                  <a:pt x="1846775" y="200764"/>
                  <a:pt x="1860608" y="204716"/>
                </a:cubicBezTo>
                <a:cubicBezTo>
                  <a:pt x="1881015" y="210546"/>
                  <a:pt x="1934326" y="221104"/>
                  <a:pt x="1956142" y="232012"/>
                </a:cubicBezTo>
                <a:cubicBezTo>
                  <a:pt x="1970813" y="239347"/>
                  <a:pt x="1983437" y="250209"/>
                  <a:pt x="1997085" y="259307"/>
                </a:cubicBezTo>
                <a:cubicBezTo>
                  <a:pt x="2014028" y="281898"/>
                  <a:pt x="2052136" y="338070"/>
                  <a:pt x="2078972" y="354842"/>
                </a:cubicBezTo>
                <a:cubicBezTo>
                  <a:pt x="2126790" y="384728"/>
                  <a:pt x="2175133" y="386791"/>
                  <a:pt x="2229097" y="395785"/>
                </a:cubicBezTo>
                <a:cubicBezTo>
                  <a:pt x="2242745" y="404884"/>
                  <a:pt x="2267872" y="406822"/>
                  <a:pt x="2270040" y="423081"/>
                </a:cubicBezTo>
                <a:cubicBezTo>
                  <a:pt x="2277879" y="481876"/>
                  <a:pt x="2270779" y="542958"/>
                  <a:pt x="2256393" y="600502"/>
                </a:cubicBezTo>
                <a:cubicBezTo>
                  <a:pt x="2245306" y="644852"/>
                  <a:pt x="2203924" y="640384"/>
                  <a:pt x="2174506" y="655093"/>
                </a:cubicBezTo>
                <a:cubicBezTo>
                  <a:pt x="2159835" y="662428"/>
                  <a:pt x="2147211" y="673290"/>
                  <a:pt x="2133563" y="682388"/>
                </a:cubicBezTo>
                <a:cubicBezTo>
                  <a:pt x="2124464" y="696036"/>
                  <a:pt x="2113602" y="708660"/>
                  <a:pt x="2106267" y="723331"/>
                </a:cubicBezTo>
                <a:cubicBezTo>
                  <a:pt x="2099833" y="736198"/>
                  <a:pt x="2093866" y="749943"/>
                  <a:pt x="2092620" y="764275"/>
                </a:cubicBezTo>
                <a:cubicBezTo>
                  <a:pt x="2084728" y="855031"/>
                  <a:pt x="2085702" y="946380"/>
                  <a:pt x="2078972" y="1037230"/>
                </a:cubicBezTo>
                <a:cubicBezTo>
                  <a:pt x="2076596" y="1069310"/>
                  <a:pt x="2095385" y="1121312"/>
                  <a:pt x="2065324" y="1132764"/>
                </a:cubicBezTo>
                <a:cubicBezTo>
                  <a:pt x="1980193" y="1165195"/>
                  <a:pt x="1883354" y="1141863"/>
                  <a:pt x="1792369" y="1146412"/>
                </a:cubicBezTo>
                <a:cubicBezTo>
                  <a:pt x="1765073" y="1150961"/>
                  <a:pt x="1736987" y="1152109"/>
                  <a:pt x="1710482" y="1160060"/>
                </a:cubicBezTo>
                <a:cubicBezTo>
                  <a:pt x="1690995" y="1165906"/>
                  <a:pt x="1674591" y="1179341"/>
                  <a:pt x="1655891" y="1187355"/>
                </a:cubicBezTo>
                <a:cubicBezTo>
                  <a:pt x="1642668" y="1193022"/>
                  <a:pt x="1628596" y="1196454"/>
                  <a:pt x="1614948" y="1201003"/>
                </a:cubicBezTo>
                <a:cubicBezTo>
                  <a:pt x="1601300" y="1214651"/>
                  <a:pt x="1585223" y="1226240"/>
                  <a:pt x="1574005" y="1241946"/>
                </a:cubicBezTo>
                <a:cubicBezTo>
                  <a:pt x="1562180" y="1258501"/>
                  <a:pt x="1559733" y="1280908"/>
                  <a:pt x="1546709" y="1296537"/>
                </a:cubicBezTo>
                <a:cubicBezTo>
                  <a:pt x="1521906" y="1326301"/>
                  <a:pt x="1485375" y="1328931"/>
                  <a:pt x="1451175" y="1337481"/>
                </a:cubicBezTo>
                <a:cubicBezTo>
                  <a:pt x="1405682" y="1328382"/>
                  <a:pt x="1357998" y="1326839"/>
                  <a:pt x="1314697" y="1310185"/>
                </a:cubicBezTo>
                <a:cubicBezTo>
                  <a:pt x="1209953" y="1269899"/>
                  <a:pt x="1341593" y="1260395"/>
                  <a:pt x="1219163" y="1255594"/>
                </a:cubicBezTo>
                <a:cubicBezTo>
                  <a:pt x="1005464" y="1247213"/>
                  <a:pt x="791533" y="1246495"/>
                  <a:pt x="577718" y="1241946"/>
                </a:cubicBezTo>
                <a:lnTo>
                  <a:pt x="454888" y="1160060"/>
                </a:lnTo>
                <a:lnTo>
                  <a:pt x="413945" y="1132764"/>
                </a:lnTo>
                <a:cubicBezTo>
                  <a:pt x="336605" y="1016757"/>
                  <a:pt x="463990" y="1196457"/>
                  <a:pt x="304763" y="1037230"/>
                </a:cubicBezTo>
                <a:cubicBezTo>
                  <a:pt x="291115" y="1023582"/>
                  <a:pt x="279526" y="1007505"/>
                  <a:pt x="263820" y="996287"/>
                </a:cubicBezTo>
                <a:cubicBezTo>
                  <a:pt x="197556" y="948955"/>
                  <a:pt x="227685" y="985043"/>
                  <a:pt x="168285" y="955343"/>
                </a:cubicBezTo>
                <a:cubicBezTo>
                  <a:pt x="153614" y="948008"/>
                  <a:pt x="142013" y="935383"/>
                  <a:pt x="127342" y="928048"/>
                </a:cubicBezTo>
                <a:cubicBezTo>
                  <a:pt x="14329" y="871541"/>
                  <a:pt x="162800" y="965332"/>
                  <a:pt x="45455" y="887105"/>
                </a:cubicBezTo>
                <a:cubicBezTo>
                  <a:pt x="36357" y="873457"/>
                  <a:pt x="25495" y="860832"/>
                  <a:pt x="18160" y="846161"/>
                </a:cubicBezTo>
                <a:cubicBezTo>
                  <a:pt x="-16501" y="776839"/>
                  <a:pt x="7128" y="676664"/>
                  <a:pt x="18160" y="614149"/>
                </a:cubicBezTo>
                <a:cubicBezTo>
                  <a:pt x="21010" y="597996"/>
                  <a:pt x="37317" y="587447"/>
                  <a:pt x="45455" y="573206"/>
                </a:cubicBezTo>
                <a:cubicBezTo>
                  <a:pt x="55549" y="555542"/>
                  <a:pt x="62871" y="536400"/>
                  <a:pt x="72751" y="518615"/>
                </a:cubicBezTo>
                <a:cubicBezTo>
                  <a:pt x="85633" y="495427"/>
                  <a:pt x="100046" y="473122"/>
                  <a:pt x="113694" y="450376"/>
                </a:cubicBezTo>
                <a:cubicBezTo>
                  <a:pt x="103988" y="343617"/>
                  <a:pt x="88512" y="291796"/>
                  <a:pt x="113694" y="191069"/>
                </a:cubicBezTo>
                <a:cubicBezTo>
                  <a:pt x="118628" y="171332"/>
                  <a:pt x="128281" y="152365"/>
                  <a:pt x="140990" y="136478"/>
                </a:cubicBezTo>
                <a:cubicBezTo>
                  <a:pt x="165104" y="106335"/>
                  <a:pt x="222876" y="54591"/>
                  <a:pt x="222876" y="54591"/>
                </a:cubicBezTo>
                <a:lnTo>
                  <a:pt x="236524" y="95534"/>
                </a:lnTo>
                <a:close/>
              </a:path>
            </a:pathLst>
          </a:custGeom>
          <a:solidFill>
            <a:schemeClr val="tx2">
              <a:lumMod val="20000"/>
              <a:lumOff val="80000"/>
              <a:alpha val="2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5" name="Straight Connector 4"/>
          <p:cNvCxnSpPr>
            <a:stCxn id="11" idx="6"/>
          </p:cNvCxnSpPr>
          <p:nvPr/>
        </p:nvCxnSpPr>
        <p:spPr>
          <a:xfrm flipV="1">
            <a:off x="3131840" y="5561276"/>
            <a:ext cx="3837726" cy="35751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2987824" y="5525019"/>
            <a:ext cx="144016" cy="144016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12" name="Straight Connector 11"/>
          <p:cNvCxnSpPr/>
          <p:nvPr/>
        </p:nvCxnSpPr>
        <p:spPr>
          <a:xfrm flipH="1">
            <a:off x="5739697" y="5361792"/>
            <a:ext cx="488487" cy="440282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331730" y="4898348"/>
            <a:ext cx="4851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 dirty="0" smtClean="0"/>
              <a:t>1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3632476" y="5220901"/>
            <a:ext cx="368770" cy="608235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236296" y="4653136"/>
            <a:ext cx="15121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Even # intersections </a:t>
            </a:r>
            <a:r>
              <a:rPr lang="en-ZA" sz="2800" dirty="0" smtClean="0"/>
              <a:t>∴ </a:t>
            </a:r>
            <a:r>
              <a:rPr lang="en-ZA" dirty="0" smtClean="0"/>
              <a:t>Outside</a:t>
            </a:r>
            <a:endParaRPr lang="en-ZA" dirty="0"/>
          </a:p>
        </p:txBody>
      </p:sp>
      <p:sp>
        <p:nvSpPr>
          <p:cNvPr id="18" name="TextBox 17"/>
          <p:cNvSpPr txBox="1"/>
          <p:nvPr/>
        </p:nvSpPr>
        <p:spPr>
          <a:xfrm>
            <a:off x="6170644" y="4960912"/>
            <a:ext cx="4851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 dirty="0"/>
              <a:t>2</a:t>
            </a:r>
            <a:endParaRPr lang="en-ZA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2670384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54766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ZA" sz="1600" dirty="0" smtClean="0">
              <a:solidFill>
                <a:prstClr val="white"/>
              </a:solidFill>
            </a:endParaRPr>
          </a:p>
          <a:p>
            <a:endParaRPr lang="en-ZA" sz="1600" dirty="0">
              <a:solidFill>
                <a:prstClr val="white"/>
              </a:solidFill>
            </a:endParaRPr>
          </a:p>
          <a:p>
            <a:endParaRPr lang="en-ZA" sz="1600" dirty="0" smtClean="0">
              <a:solidFill>
                <a:prstClr val="white"/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What is spatial data?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is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it useful?</a:t>
            </a:r>
          </a:p>
          <a:p>
            <a:endParaRPr lang="en-ZA" sz="500" i="1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Spatial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Data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Structure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gpsmap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Graphically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Syntax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Demo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/>
                </a:solidFill>
              </a:rPr>
              <a:t>How </a:t>
            </a:r>
            <a:r>
              <a:rPr lang="en-ZA" sz="1600" dirty="0">
                <a:solidFill>
                  <a:schemeClr val="bg1"/>
                </a:solidFill>
              </a:rPr>
              <a:t>it </a:t>
            </a:r>
            <a:r>
              <a:rPr lang="en-ZA" sz="1600" dirty="0" smtClean="0">
                <a:solidFill>
                  <a:schemeClr val="bg1"/>
                </a:solidFill>
              </a:rPr>
              <a:t>works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Acknowled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 -</a:t>
            </a:r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gments</a:t>
            </a:r>
            <a:endParaRPr lang="en-ZA" sz="1600" dirty="0">
              <a:solidFill>
                <a:schemeClr val="bg1">
                  <a:lumMod val="75000"/>
                </a:schemeClr>
              </a:solidFill>
            </a:endParaRPr>
          </a:p>
          <a:p>
            <a:endParaRPr lang="en-ZA" sz="1600" dirty="0"/>
          </a:p>
          <a:p>
            <a:endParaRPr lang="en-ZA" sz="1600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1143000"/>
          </a:xfrm>
        </p:spPr>
        <p:txBody>
          <a:bodyPr>
            <a:normAutofit/>
          </a:bodyPr>
          <a:lstStyle/>
          <a:p>
            <a:pPr algn="l"/>
            <a:r>
              <a:rPr lang="en-ZA" sz="3600" b="1" i="1" dirty="0" smtClean="0"/>
              <a:t>Point in polygon routine</a:t>
            </a:r>
            <a:endParaRPr lang="en-ZA" sz="3600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691680" y="1600200"/>
            <a:ext cx="7200800" cy="4997152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ZA" sz="2800" i="1" dirty="0" smtClean="0"/>
              <a:t>Calculating the intersections.</a:t>
            </a:r>
          </a:p>
          <a:p>
            <a:pPr marL="571500" indent="-457200"/>
            <a:r>
              <a:rPr lang="en-ZA" sz="2800" i="1" dirty="0" smtClean="0"/>
              <a:t>Calculated the X coordinate of the intersection given Y.</a:t>
            </a:r>
          </a:p>
          <a:p>
            <a:pPr marL="971550" lvl="1" indent="-457200"/>
            <a:r>
              <a:rPr lang="en-ZA" sz="2400" i="1" dirty="0" smtClean="0"/>
              <a:t>Between a horizontal ray cast from point of interest and the borders of the polygon.</a:t>
            </a:r>
          </a:p>
          <a:p>
            <a:pPr marL="971550" lvl="1" indent="-457200"/>
            <a:r>
              <a:rPr lang="en-ZA" sz="2400" i="1" dirty="0" smtClean="0"/>
              <a:t>Count number of determined X results that are greater than or equal to the X value for the point of interest.</a:t>
            </a:r>
          </a:p>
          <a:p>
            <a:pPr marL="971550" lvl="1" indent="-457200"/>
            <a:r>
              <a:rPr lang="en-ZA" sz="2400" i="1" dirty="0" smtClean="0"/>
              <a:t>If </a:t>
            </a:r>
            <a:r>
              <a:rPr lang="en-ZA" sz="2400" i="1" dirty="0"/>
              <a:t>c</a:t>
            </a:r>
            <a:r>
              <a:rPr lang="en-ZA" sz="2400" i="1" dirty="0" smtClean="0"/>
              <a:t>ount is Odd then inside, if count is even then outside </a:t>
            </a:r>
            <a:endParaRPr lang="en-ZA" sz="2400" i="1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547664" y="1412776"/>
            <a:ext cx="734481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79512" y="1410163"/>
            <a:ext cx="1368152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0689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54766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ZA" sz="1600" dirty="0" smtClean="0">
              <a:solidFill>
                <a:prstClr val="white"/>
              </a:solidFill>
            </a:endParaRPr>
          </a:p>
          <a:p>
            <a:endParaRPr lang="en-ZA" sz="1600" dirty="0">
              <a:solidFill>
                <a:prstClr val="white"/>
              </a:solidFill>
            </a:endParaRPr>
          </a:p>
          <a:p>
            <a:endParaRPr lang="en-ZA" sz="1600" dirty="0" smtClean="0">
              <a:solidFill>
                <a:prstClr val="white"/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What is spatial data?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is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it useful?</a:t>
            </a:r>
          </a:p>
          <a:p>
            <a:endParaRPr lang="en-ZA" sz="500" i="1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Spatial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Data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Structure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gpsmap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Graphically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Syntax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Demo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it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works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err="1" smtClean="0">
                <a:solidFill>
                  <a:schemeClr val="bg1"/>
                </a:solidFill>
              </a:rPr>
              <a:t>Acknowled</a:t>
            </a:r>
            <a:r>
              <a:rPr lang="en-ZA" sz="1600" dirty="0" smtClean="0">
                <a:solidFill>
                  <a:schemeClr val="bg1"/>
                </a:solidFill>
              </a:rPr>
              <a:t> -</a:t>
            </a:r>
            <a:r>
              <a:rPr lang="en-ZA" sz="1600" dirty="0" err="1" smtClean="0">
                <a:solidFill>
                  <a:schemeClr val="bg1"/>
                </a:solidFill>
              </a:rPr>
              <a:t>gments</a:t>
            </a:r>
            <a:endParaRPr lang="en-ZA" sz="1600" dirty="0">
              <a:solidFill>
                <a:schemeClr val="bg1"/>
              </a:solidFill>
            </a:endParaRPr>
          </a:p>
          <a:p>
            <a:endParaRPr lang="en-ZA" sz="1600" dirty="0"/>
          </a:p>
          <a:p>
            <a:endParaRPr lang="en-ZA" sz="1600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1143000"/>
          </a:xfrm>
        </p:spPr>
        <p:txBody>
          <a:bodyPr>
            <a:normAutofit/>
          </a:bodyPr>
          <a:lstStyle/>
          <a:p>
            <a:pPr algn="l"/>
            <a:r>
              <a:rPr lang="en-ZA" sz="3600" b="1" i="1" dirty="0" smtClean="0"/>
              <a:t>Acknowledgments and thanks</a:t>
            </a:r>
            <a:endParaRPr lang="en-ZA" sz="3600" b="1" i="1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691680" y="1600200"/>
            <a:ext cx="7200800" cy="4997152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ZA" sz="2400" i="1" dirty="0"/>
              <a:t>Kevin </a:t>
            </a:r>
            <a:r>
              <a:rPr lang="en-ZA" sz="2400" i="1" dirty="0" smtClean="0"/>
              <a:t>Crow </a:t>
            </a:r>
          </a:p>
          <a:p>
            <a:pPr marL="457200"/>
            <a:r>
              <a:rPr lang="en-ZA" sz="2400" i="1" dirty="0" err="1" smtClean="0"/>
              <a:t>shp2dta</a:t>
            </a:r>
            <a:endParaRPr lang="en-ZA" sz="2400" i="1" dirty="0" smtClean="0"/>
          </a:p>
          <a:p>
            <a:pPr marL="114300" indent="0">
              <a:buNone/>
            </a:pPr>
            <a:endParaRPr lang="en-ZA" sz="2400" i="1" dirty="0"/>
          </a:p>
          <a:p>
            <a:pPr marL="114300" indent="0">
              <a:buNone/>
            </a:pPr>
            <a:r>
              <a:rPr lang="en-ZA" sz="2400" i="1" dirty="0"/>
              <a:t>Reza C. </a:t>
            </a:r>
            <a:r>
              <a:rPr lang="en-ZA" sz="2400" i="1" dirty="0" smtClean="0"/>
              <a:t>Daniels and </a:t>
            </a:r>
            <a:r>
              <a:rPr lang="en-ZA" sz="2400" i="1" dirty="0" err="1"/>
              <a:t>Sibongile</a:t>
            </a:r>
            <a:r>
              <a:rPr lang="en-ZA" sz="2400" i="1" dirty="0"/>
              <a:t> </a:t>
            </a:r>
            <a:r>
              <a:rPr lang="en-ZA" sz="2400" i="1" dirty="0" err="1" smtClean="0"/>
              <a:t>Musundwa</a:t>
            </a:r>
            <a:endParaRPr lang="en-ZA" sz="2400" i="1" dirty="0" smtClean="0"/>
          </a:p>
          <a:p>
            <a:pPr marL="457200"/>
            <a:r>
              <a:rPr lang="en-ZA" sz="2400" i="1" dirty="0" smtClean="0"/>
              <a:t>Co-authors and testing</a:t>
            </a:r>
          </a:p>
          <a:p>
            <a:pPr marL="114300" indent="0">
              <a:buNone/>
            </a:pPr>
            <a:endParaRPr lang="en-ZA" sz="1050" i="1" dirty="0"/>
          </a:p>
          <a:p>
            <a:pPr marL="114300" indent="0">
              <a:buNone/>
            </a:pPr>
            <a:r>
              <a:rPr lang="en-ZA" sz="2400" i="1" dirty="0"/>
              <a:t>Louise De </a:t>
            </a:r>
            <a:r>
              <a:rPr lang="en-ZA" sz="2400" i="1" dirty="0" smtClean="0"/>
              <a:t>Villiers, </a:t>
            </a:r>
            <a:r>
              <a:rPr lang="en-ZA" sz="2400" i="1" dirty="0"/>
              <a:t>Michelle </a:t>
            </a:r>
            <a:r>
              <a:rPr lang="en-ZA" sz="2400" i="1" dirty="0" err="1" smtClean="0"/>
              <a:t>Chinhema</a:t>
            </a:r>
            <a:r>
              <a:rPr lang="en-ZA" sz="2400" i="1" dirty="0" smtClean="0"/>
              <a:t> and the rest of the NIDS team. </a:t>
            </a:r>
          </a:p>
          <a:p>
            <a:pPr marL="457200"/>
            <a:r>
              <a:rPr lang="en-ZA" sz="2400" i="1" dirty="0" smtClean="0"/>
              <a:t>Support utilization and testing gpsmap.</a:t>
            </a:r>
          </a:p>
          <a:p>
            <a:pPr marL="457200"/>
            <a:endParaRPr lang="en-ZA" sz="2400" i="1" dirty="0" smtClean="0"/>
          </a:p>
          <a:p>
            <a:pPr marL="457200"/>
            <a:r>
              <a:rPr lang="en-ZA" sz="2400" i="1" dirty="0" smtClean="0"/>
              <a:t>Email: tslbrophy@gmail.com </a:t>
            </a:r>
          </a:p>
          <a:p>
            <a:pPr marL="457200"/>
            <a:r>
              <a:rPr lang="en-ZA" sz="2400" i="1" dirty="0" err="1" smtClean="0"/>
              <a:t>Nids</a:t>
            </a:r>
            <a:r>
              <a:rPr lang="en-ZA" sz="2400" i="1" dirty="0"/>
              <a:t>: http://</a:t>
            </a:r>
            <a:r>
              <a:rPr lang="en-ZA" sz="2400" i="1" dirty="0" smtClean="0"/>
              <a:t>www.nids.uct.ac.za</a:t>
            </a:r>
          </a:p>
          <a:p>
            <a:pPr marL="114300" indent="0">
              <a:buNone/>
            </a:pPr>
            <a:endParaRPr lang="en-ZA" sz="2400" i="1" dirty="0" smtClean="0"/>
          </a:p>
          <a:p>
            <a:pPr marL="114300" indent="0">
              <a:buNone/>
            </a:pPr>
            <a:endParaRPr lang="en-ZA" sz="2400" i="1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547664" y="1412776"/>
            <a:ext cx="734481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79512" y="1410163"/>
            <a:ext cx="1368152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5278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54766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ZA" sz="1600" dirty="0" smtClean="0">
              <a:solidFill>
                <a:prstClr val="white"/>
              </a:solidFill>
            </a:endParaRPr>
          </a:p>
          <a:p>
            <a:endParaRPr lang="en-ZA" sz="1600" dirty="0">
              <a:solidFill>
                <a:prstClr val="white"/>
              </a:solidFill>
            </a:endParaRPr>
          </a:p>
          <a:p>
            <a:endParaRPr lang="en-ZA" sz="1600" dirty="0" smtClean="0">
              <a:solidFill>
                <a:prstClr val="white"/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What is spatial data?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/>
                </a:solidFill>
              </a:rPr>
              <a:t>How </a:t>
            </a:r>
            <a:r>
              <a:rPr lang="en-ZA" sz="1600" dirty="0">
                <a:solidFill>
                  <a:schemeClr val="bg1"/>
                </a:solidFill>
              </a:rPr>
              <a:t>is </a:t>
            </a:r>
            <a:r>
              <a:rPr lang="en-ZA" sz="1600" dirty="0" smtClean="0">
                <a:solidFill>
                  <a:schemeClr val="bg1"/>
                </a:solidFill>
              </a:rPr>
              <a:t>it useful?</a:t>
            </a:r>
          </a:p>
          <a:p>
            <a:endParaRPr lang="en-ZA" sz="500" i="1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Spatial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Data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Structure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gpsmap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Graphically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Syntax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Demo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it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works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Acknowled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 -</a:t>
            </a:r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gments</a:t>
            </a:r>
            <a:endParaRPr lang="en-ZA" sz="1600" dirty="0">
              <a:solidFill>
                <a:schemeClr val="bg1">
                  <a:lumMod val="75000"/>
                </a:schemeClr>
              </a:solidFill>
            </a:endParaRPr>
          </a:p>
          <a:p>
            <a:endParaRPr lang="en-ZA" sz="1600" dirty="0"/>
          </a:p>
          <a:p>
            <a:endParaRPr lang="en-ZA" sz="1600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ZA" sz="3600" b="1" i="1" dirty="0"/>
              <a:t>H</a:t>
            </a:r>
            <a:r>
              <a:rPr lang="en-ZA" sz="3600" b="1" i="1" dirty="0" smtClean="0"/>
              <a:t>ow is spatial data useful to researchers?</a:t>
            </a:r>
            <a:endParaRPr lang="en-ZA" sz="3600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691680" y="1600200"/>
            <a:ext cx="7200800" cy="4997152"/>
          </a:xfrm>
        </p:spPr>
        <p:txBody>
          <a:bodyPr/>
          <a:lstStyle/>
          <a:p>
            <a:r>
              <a:rPr lang="en-ZA" i="1" dirty="0" smtClean="0"/>
              <a:t>Allows researcher to analyse data within or across geographical locations.</a:t>
            </a:r>
          </a:p>
          <a:p>
            <a:pPr lvl="1"/>
            <a:r>
              <a:rPr lang="en-ZA" i="1" dirty="0" smtClean="0">
                <a:solidFill>
                  <a:schemeClr val="bg1">
                    <a:lumMod val="50000"/>
                  </a:schemeClr>
                </a:solidFill>
              </a:rPr>
              <a:t>In order for this to happen the locations need to be known</a:t>
            </a:r>
          </a:p>
          <a:p>
            <a:pPr marL="514350" indent="-457200"/>
            <a:r>
              <a:rPr lang="en-ZA" i="1" dirty="0" smtClean="0"/>
              <a:t>Provides </a:t>
            </a:r>
            <a:r>
              <a:rPr lang="en-ZA" i="1" dirty="0"/>
              <a:t>data regarding the given </a:t>
            </a:r>
            <a:r>
              <a:rPr lang="en-ZA" i="1" dirty="0" smtClean="0"/>
              <a:t>geographical locations. </a:t>
            </a:r>
            <a:endParaRPr lang="en-ZA" i="1" dirty="0"/>
          </a:p>
          <a:p>
            <a:pPr marL="457200" lvl="1" indent="0">
              <a:buNone/>
            </a:pPr>
            <a:r>
              <a:rPr lang="en-ZA" sz="2400" i="1" u="sng" dirty="0" smtClean="0"/>
              <a:t>Such as:</a:t>
            </a:r>
            <a:endParaRPr lang="en-ZA" i="1" u="sng" dirty="0"/>
          </a:p>
          <a:p>
            <a:pPr marL="914400" lvl="1" indent="-457200"/>
            <a:r>
              <a:rPr lang="en-ZA" i="1" dirty="0" smtClean="0">
                <a:solidFill>
                  <a:schemeClr val="bg1">
                    <a:lumMod val="50000"/>
                  </a:schemeClr>
                </a:solidFill>
              </a:rPr>
              <a:t>population density</a:t>
            </a:r>
          </a:p>
          <a:p>
            <a:pPr marL="914400" lvl="1" indent="-457200"/>
            <a:r>
              <a:rPr lang="en-ZA" i="1" dirty="0" smtClean="0">
                <a:solidFill>
                  <a:schemeClr val="bg1">
                    <a:lumMod val="50000"/>
                  </a:schemeClr>
                </a:solidFill>
              </a:rPr>
              <a:t>geo type (i.e. urban or formal )</a:t>
            </a:r>
          </a:p>
          <a:p>
            <a:endParaRPr lang="en-ZA" sz="2400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547664" y="1412776"/>
            <a:ext cx="734481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79512" y="1410163"/>
            <a:ext cx="1368152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6752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54766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ZA" sz="1600" dirty="0" smtClean="0">
              <a:solidFill>
                <a:prstClr val="white"/>
              </a:solidFill>
            </a:endParaRPr>
          </a:p>
          <a:p>
            <a:endParaRPr lang="en-ZA" sz="1600" dirty="0">
              <a:solidFill>
                <a:prstClr val="white"/>
              </a:solidFill>
            </a:endParaRPr>
          </a:p>
          <a:p>
            <a:endParaRPr lang="en-ZA" sz="1600" dirty="0" smtClean="0">
              <a:solidFill>
                <a:prstClr val="white"/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What is spatial data?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is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it useful?</a:t>
            </a:r>
          </a:p>
          <a:p>
            <a:endParaRPr lang="en-ZA" sz="500" i="1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/>
                </a:solidFill>
              </a:rPr>
              <a:t>Spatial </a:t>
            </a:r>
            <a:r>
              <a:rPr lang="en-ZA" sz="1600" dirty="0">
                <a:solidFill>
                  <a:schemeClr val="bg1"/>
                </a:solidFill>
              </a:rPr>
              <a:t>Data </a:t>
            </a:r>
            <a:r>
              <a:rPr lang="en-ZA" sz="1600" dirty="0" smtClean="0">
                <a:solidFill>
                  <a:schemeClr val="bg1"/>
                </a:solidFill>
              </a:rPr>
              <a:t>Structure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gpsmap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Graphically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Syntax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Demo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it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works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Acknowled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 -</a:t>
            </a:r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gments</a:t>
            </a:r>
            <a:endParaRPr lang="en-ZA" sz="1600" dirty="0">
              <a:solidFill>
                <a:schemeClr val="bg1">
                  <a:lumMod val="75000"/>
                </a:schemeClr>
              </a:solidFill>
            </a:endParaRPr>
          </a:p>
          <a:p>
            <a:endParaRPr lang="en-ZA" sz="1600" dirty="0"/>
          </a:p>
          <a:p>
            <a:endParaRPr lang="en-ZA" sz="1600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1143000"/>
          </a:xfrm>
        </p:spPr>
        <p:txBody>
          <a:bodyPr>
            <a:normAutofit/>
          </a:bodyPr>
          <a:lstStyle/>
          <a:p>
            <a:pPr algn="l"/>
            <a:r>
              <a:rPr lang="en-ZA" sz="3600" b="1" i="1" dirty="0" smtClean="0"/>
              <a:t>Spatial Data Structure</a:t>
            </a:r>
            <a:endParaRPr lang="en-ZA" sz="3600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691680" y="1600200"/>
            <a:ext cx="7200800" cy="499715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ZA" sz="3600" i="1" dirty="0" smtClean="0"/>
              <a:t>Spatial data is normally stored in the </a:t>
            </a:r>
            <a:r>
              <a:rPr lang="en-ZA" sz="3600" i="1" dirty="0" err="1" smtClean="0"/>
              <a:t>ESRI</a:t>
            </a:r>
            <a:r>
              <a:rPr lang="en-ZA" sz="3600" i="1" dirty="0" smtClean="0"/>
              <a:t> Shapefile format.</a:t>
            </a:r>
          </a:p>
          <a:p>
            <a:r>
              <a:rPr lang="en-ZA" dirty="0" smtClean="0"/>
              <a:t>Shapefiles data is a relational dataset</a:t>
            </a:r>
          </a:p>
          <a:p>
            <a:pPr lvl="1"/>
            <a:r>
              <a:rPr lang="en-ZA" sz="2400" dirty="0" smtClean="0">
                <a:solidFill>
                  <a:schemeClr val="bg1">
                    <a:lumMod val="50000"/>
                  </a:schemeClr>
                </a:solidFill>
              </a:rPr>
              <a:t>Thus there are multiple tables connected by a primary key.</a:t>
            </a:r>
          </a:p>
          <a:p>
            <a:pPr lvl="1"/>
            <a:r>
              <a:rPr lang="en-ZA" sz="2400" dirty="0" smtClean="0">
                <a:solidFill>
                  <a:schemeClr val="bg1">
                    <a:lumMod val="50000"/>
                  </a:schemeClr>
                </a:solidFill>
              </a:rPr>
              <a:t>Each of these table come as a separate file extension. </a:t>
            </a:r>
          </a:p>
          <a:p>
            <a:pPr lvl="1"/>
            <a:r>
              <a:rPr lang="en-ZA" sz="2400" dirty="0" smtClean="0">
                <a:solidFill>
                  <a:schemeClr val="bg1">
                    <a:lumMod val="50000"/>
                  </a:schemeClr>
                </a:solidFill>
              </a:rPr>
              <a:t>At a minimum there are three mandatory file extensions.</a:t>
            </a:r>
          </a:p>
          <a:p>
            <a:pPr lvl="2"/>
            <a:r>
              <a:rPr lang="en-ZA" sz="2000" dirty="0"/>
              <a:t>.</a:t>
            </a:r>
            <a:r>
              <a:rPr lang="en-ZA" sz="2000" dirty="0" err="1"/>
              <a:t>shp</a:t>
            </a:r>
            <a:r>
              <a:rPr lang="en-ZA" sz="2000" dirty="0"/>
              <a:t> — shape format; the </a:t>
            </a:r>
            <a:r>
              <a:rPr lang="en-ZA" sz="2000" dirty="0" smtClean="0"/>
              <a:t>geometry itself.</a:t>
            </a:r>
            <a:endParaRPr lang="en-ZA" sz="2000" dirty="0"/>
          </a:p>
          <a:p>
            <a:pPr lvl="2"/>
            <a:r>
              <a:rPr lang="en-ZA" sz="2000" dirty="0" smtClean="0"/>
              <a:t>.dbf</a:t>
            </a:r>
            <a:r>
              <a:rPr lang="en-ZA" sz="2000" dirty="0"/>
              <a:t> — attribute format; columnar attributes for each </a:t>
            </a:r>
            <a:r>
              <a:rPr lang="en-ZA" sz="2000" dirty="0" smtClean="0"/>
              <a:t>shape</a:t>
            </a:r>
          </a:p>
          <a:p>
            <a:pPr lvl="2"/>
            <a:r>
              <a:rPr lang="en-ZA" sz="2000" dirty="0" smtClean="0"/>
              <a:t>.</a:t>
            </a:r>
            <a:r>
              <a:rPr lang="en-ZA" sz="2000" dirty="0" err="1" smtClean="0"/>
              <a:t>shx</a:t>
            </a:r>
            <a:r>
              <a:rPr lang="en-ZA" sz="2000" dirty="0" smtClean="0"/>
              <a:t> — shape index format; a positional index of the feature 	 geometry</a:t>
            </a:r>
          </a:p>
          <a:p>
            <a:pPr marL="914400" lvl="2" indent="0">
              <a:buNone/>
            </a:pPr>
            <a:endParaRPr lang="en-ZA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547664" y="1412776"/>
            <a:ext cx="734481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79512" y="1410163"/>
            <a:ext cx="1368152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950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0"/>
            <a:ext cx="154766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ZA" sz="1600" dirty="0" smtClean="0">
              <a:solidFill>
                <a:prstClr val="white"/>
              </a:solidFill>
            </a:endParaRPr>
          </a:p>
          <a:p>
            <a:endParaRPr lang="en-ZA" sz="1600" dirty="0">
              <a:solidFill>
                <a:prstClr val="white"/>
              </a:solidFill>
            </a:endParaRPr>
          </a:p>
          <a:p>
            <a:endParaRPr lang="en-ZA" sz="1600" dirty="0" smtClean="0">
              <a:solidFill>
                <a:prstClr val="white"/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What is spatial data?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is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it useful?</a:t>
            </a:r>
          </a:p>
          <a:p>
            <a:endParaRPr lang="en-ZA" sz="500" i="1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/>
                </a:solidFill>
              </a:rPr>
              <a:t>Spatial </a:t>
            </a:r>
            <a:r>
              <a:rPr lang="en-ZA" sz="1600" dirty="0">
                <a:solidFill>
                  <a:schemeClr val="bg1"/>
                </a:solidFill>
              </a:rPr>
              <a:t>Data </a:t>
            </a:r>
            <a:r>
              <a:rPr lang="en-ZA" sz="1600" dirty="0" smtClean="0">
                <a:solidFill>
                  <a:schemeClr val="bg1"/>
                </a:solidFill>
              </a:rPr>
              <a:t>Structure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gpsmap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Graphically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Syntax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Demo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it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works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Acknowled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 -</a:t>
            </a:r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gments</a:t>
            </a:r>
            <a:endParaRPr lang="en-ZA" sz="1600" dirty="0">
              <a:solidFill>
                <a:schemeClr val="bg1">
                  <a:lumMod val="75000"/>
                </a:schemeClr>
              </a:solidFill>
            </a:endParaRPr>
          </a:p>
          <a:p>
            <a:endParaRPr lang="en-ZA" sz="1600" dirty="0"/>
          </a:p>
          <a:p>
            <a:endParaRPr lang="en-ZA" sz="1600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1143000"/>
          </a:xfrm>
        </p:spPr>
        <p:txBody>
          <a:bodyPr>
            <a:normAutofit/>
          </a:bodyPr>
          <a:lstStyle/>
          <a:p>
            <a:pPr algn="l"/>
            <a:r>
              <a:rPr lang="en-ZA" sz="3600" b="1" i="1" dirty="0" smtClean="0"/>
              <a:t>.</a:t>
            </a:r>
            <a:r>
              <a:rPr lang="en-ZA" sz="3600" b="1" i="1" dirty="0" err="1" smtClean="0"/>
              <a:t>shp</a:t>
            </a:r>
            <a:r>
              <a:rPr lang="en-ZA" sz="3600" b="1" i="1" dirty="0" smtClean="0"/>
              <a:t> in more detail</a:t>
            </a:r>
            <a:endParaRPr lang="en-ZA" sz="3600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691680" y="1600200"/>
            <a:ext cx="7200800" cy="49971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ZA" sz="3600" i="1" dirty="0" smtClean="0"/>
              <a:t>.</a:t>
            </a:r>
            <a:r>
              <a:rPr lang="en-ZA" sz="3600" i="1" dirty="0" err="1" smtClean="0"/>
              <a:t>shp</a:t>
            </a:r>
            <a:r>
              <a:rPr lang="en-ZA" sz="3600" i="1" dirty="0" smtClean="0"/>
              <a:t> contains all the geo location data.</a:t>
            </a:r>
          </a:p>
          <a:p>
            <a:pPr marL="914400" lvl="2" indent="0">
              <a:buNone/>
            </a:pPr>
            <a:endParaRPr lang="en-ZA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547664" y="1412776"/>
            <a:ext cx="734481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79512" y="1410163"/>
            <a:ext cx="1368152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55" t="11299" r="28546" b="20096"/>
          <a:stretch/>
        </p:blipFill>
        <p:spPr>
          <a:xfrm>
            <a:off x="3459511" y="2996952"/>
            <a:ext cx="3521122" cy="283873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39282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0"/>
            <a:ext cx="154766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ZA" sz="1600" dirty="0" smtClean="0">
              <a:solidFill>
                <a:prstClr val="white"/>
              </a:solidFill>
            </a:endParaRPr>
          </a:p>
          <a:p>
            <a:endParaRPr lang="en-ZA" sz="1600" dirty="0">
              <a:solidFill>
                <a:prstClr val="white"/>
              </a:solidFill>
            </a:endParaRPr>
          </a:p>
          <a:p>
            <a:endParaRPr lang="en-ZA" sz="1600" dirty="0" smtClean="0">
              <a:solidFill>
                <a:prstClr val="white"/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What is spatial data?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is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it useful?</a:t>
            </a:r>
          </a:p>
          <a:p>
            <a:endParaRPr lang="en-ZA" sz="500" i="1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/>
                </a:solidFill>
              </a:rPr>
              <a:t>Spatial </a:t>
            </a:r>
            <a:r>
              <a:rPr lang="en-ZA" sz="1600" dirty="0">
                <a:solidFill>
                  <a:schemeClr val="bg1"/>
                </a:solidFill>
              </a:rPr>
              <a:t>Data </a:t>
            </a:r>
            <a:r>
              <a:rPr lang="en-ZA" sz="1600" dirty="0" smtClean="0">
                <a:solidFill>
                  <a:schemeClr val="bg1"/>
                </a:solidFill>
              </a:rPr>
              <a:t>Structure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gpsmap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Graphically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Syntax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Demo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it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works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Acknowled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 -</a:t>
            </a:r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gments</a:t>
            </a:r>
            <a:endParaRPr lang="en-ZA" sz="1600" dirty="0">
              <a:solidFill>
                <a:schemeClr val="bg1">
                  <a:lumMod val="75000"/>
                </a:schemeClr>
              </a:solidFill>
            </a:endParaRPr>
          </a:p>
          <a:p>
            <a:endParaRPr lang="en-ZA" sz="1600" dirty="0"/>
          </a:p>
          <a:p>
            <a:endParaRPr lang="en-ZA" sz="1600" dirty="0">
              <a:solidFill>
                <a:prstClr val="white"/>
              </a:solidFill>
            </a:endParaRPr>
          </a:p>
        </p:txBody>
      </p:sp>
      <p:cxnSp>
        <p:nvCxnSpPr>
          <p:cNvPr id="47" name="Straight Arrow Connector 46"/>
          <p:cNvCxnSpPr>
            <a:stCxn id="44" idx="2"/>
          </p:cNvCxnSpPr>
          <p:nvPr/>
        </p:nvCxnSpPr>
        <p:spPr>
          <a:xfrm flipH="1">
            <a:off x="3635896" y="2934236"/>
            <a:ext cx="180020" cy="4947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H="1">
            <a:off x="5028746" y="2937910"/>
            <a:ext cx="180020" cy="4947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1143000"/>
          </a:xfrm>
        </p:spPr>
        <p:txBody>
          <a:bodyPr>
            <a:normAutofit/>
          </a:bodyPr>
          <a:lstStyle/>
          <a:p>
            <a:pPr algn="l"/>
            <a:r>
              <a:rPr lang="en-ZA" sz="3600" b="1" i="1" dirty="0" smtClean="0"/>
              <a:t>.</a:t>
            </a:r>
            <a:r>
              <a:rPr lang="en-ZA" sz="3600" b="1" i="1" dirty="0" err="1" smtClean="0"/>
              <a:t>shp</a:t>
            </a:r>
            <a:r>
              <a:rPr lang="en-ZA" sz="3600" b="1" i="1" dirty="0" smtClean="0"/>
              <a:t> in more detail</a:t>
            </a:r>
            <a:endParaRPr lang="en-ZA" sz="3600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691680" y="1600200"/>
            <a:ext cx="7200800" cy="49971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ZA" sz="3600" i="1" dirty="0" smtClean="0"/>
              <a:t>.</a:t>
            </a:r>
            <a:r>
              <a:rPr lang="en-ZA" sz="3600" i="1" dirty="0" err="1" smtClean="0"/>
              <a:t>shp</a:t>
            </a:r>
            <a:r>
              <a:rPr lang="en-ZA" sz="3600" i="1" dirty="0" smtClean="0"/>
              <a:t> contains all the geo location data.</a:t>
            </a:r>
          </a:p>
          <a:p>
            <a:pPr marL="914400" lvl="2" indent="0">
              <a:buNone/>
            </a:pPr>
            <a:endParaRPr lang="en-ZA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547664" y="1412776"/>
            <a:ext cx="734481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79512" y="1410163"/>
            <a:ext cx="1368152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5117134"/>
              </p:ext>
            </p:extLst>
          </p:nvPr>
        </p:nvGraphicFramePr>
        <p:xfrm>
          <a:off x="1979712" y="3573016"/>
          <a:ext cx="3768081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760"/>
                <a:gridCol w="1296144"/>
                <a:gridCol w="158417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Index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Y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X</a:t>
                      </a:r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1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31.5867</a:t>
                      </a:r>
                      <a:endParaRPr lang="en-ZA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-32.6729</a:t>
                      </a:r>
                      <a:endParaRPr lang="en-ZA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ZA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Oval 4"/>
          <p:cNvSpPr/>
          <p:nvPr/>
        </p:nvSpPr>
        <p:spPr>
          <a:xfrm>
            <a:off x="7350838" y="3409750"/>
            <a:ext cx="144016" cy="14401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4" name="TextBox 43"/>
          <p:cNvSpPr txBox="1"/>
          <p:nvPr/>
        </p:nvSpPr>
        <p:spPr>
          <a:xfrm>
            <a:off x="3275856" y="2564904"/>
            <a:ext cx="1080120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dirty="0" smtClean="0"/>
              <a:t>Latitude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680012" y="2568578"/>
            <a:ext cx="1188132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dirty="0" smtClean="0"/>
              <a:t>Longitude</a:t>
            </a:r>
          </a:p>
        </p:txBody>
      </p:sp>
    </p:spTree>
    <p:extLst>
      <p:ext uri="{BB962C8B-B14F-4D97-AF65-F5344CB8AC3E}">
        <p14:creationId xmlns:p14="http://schemas.microsoft.com/office/powerpoint/2010/main" val="218163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"/>
    </mc:Choice>
    <mc:Fallback xmlns="">
      <p:transition spd="slow" advTm="5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54766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ZA" sz="1600" dirty="0" smtClean="0">
              <a:solidFill>
                <a:prstClr val="white"/>
              </a:solidFill>
            </a:endParaRPr>
          </a:p>
          <a:p>
            <a:endParaRPr lang="en-ZA" sz="1600" dirty="0">
              <a:solidFill>
                <a:prstClr val="white"/>
              </a:solidFill>
            </a:endParaRPr>
          </a:p>
          <a:p>
            <a:endParaRPr lang="en-ZA" sz="1600" dirty="0" smtClean="0">
              <a:solidFill>
                <a:prstClr val="white"/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What is spatial data?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is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it useful?</a:t>
            </a:r>
          </a:p>
          <a:p>
            <a:endParaRPr lang="en-ZA" sz="500" i="1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/>
                </a:solidFill>
              </a:rPr>
              <a:t>Spatial </a:t>
            </a:r>
            <a:r>
              <a:rPr lang="en-ZA" sz="1600" dirty="0">
                <a:solidFill>
                  <a:schemeClr val="bg1"/>
                </a:solidFill>
              </a:rPr>
              <a:t>Data </a:t>
            </a:r>
            <a:r>
              <a:rPr lang="en-ZA" sz="1600" dirty="0" smtClean="0">
                <a:solidFill>
                  <a:schemeClr val="bg1"/>
                </a:solidFill>
              </a:rPr>
              <a:t>Structure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gpsmap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Graphically</a:t>
            </a:r>
          </a:p>
          <a:p>
            <a:endParaRPr lang="en-ZA" sz="5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Syntax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Demo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How </a:t>
            </a:r>
            <a:r>
              <a:rPr lang="en-ZA" sz="1600" dirty="0">
                <a:solidFill>
                  <a:schemeClr val="bg1">
                    <a:lumMod val="75000"/>
                  </a:schemeClr>
                </a:solidFill>
              </a:rPr>
              <a:t>it 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works</a:t>
            </a:r>
          </a:p>
          <a:p>
            <a:endParaRPr lang="en-ZA" sz="5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Acknowled</a:t>
            </a:r>
            <a:r>
              <a:rPr lang="en-ZA" sz="1600" dirty="0" smtClean="0">
                <a:solidFill>
                  <a:schemeClr val="bg1">
                    <a:lumMod val="75000"/>
                  </a:schemeClr>
                </a:solidFill>
              </a:rPr>
              <a:t> -</a:t>
            </a:r>
            <a:r>
              <a:rPr lang="en-ZA" sz="1600" dirty="0" err="1" smtClean="0">
                <a:solidFill>
                  <a:schemeClr val="bg1">
                    <a:lumMod val="75000"/>
                  </a:schemeClr>
                </a:solidFill>
              </a:rPr>
              <a:t>gments</a:t>
            </a:r>
            <a:endParaRPr lang="en-ZA" sz="1600" dirty="0">
              <a:solidFill>
                <a:schemeClr val="bg1">
                  <a:lumMod val="75000"/>
                </a:schemeClr>
              </a:solidFill>
            </a:endParaRPr>
          </a:p>
          <a:p>
            <a:endParaRPr lang="en-ZA" sz="1600" dirty="0"/>
          </a:p>
          <a:p>
            <a:endParaRPr lang="en-ZA" sz="1600" dirty="0">
              <a:solidFill>
                <a:prstClr val="white"/>
              </a:solidFill>
            </a:endParaRPr>
          </a:p>
        </p:txBody>
      </p:sp>
      <p:cxnSp>
        <p:nvCxnSpPr>
          <p:cNvPr id="18" name="Straight Connector 17"/>
          <p:cNvCxnSpPr>
            <a:stCxn id="14" idx="6"/>
          </p:cNvCxnSpPr>
          <p:nvPr/>
        </p:nvCxnSpPr>
        <p:spPr>
          <a:xfrm flipH="1" flipV="1">
            <a:off x="7422846" y="3460668"/>
            <a:ext cx="677546" cy="4723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1143000"/>
          </a:xfrm>
        </p:spPr>
        <p:txBody>
          <a:bodyPr>
            <a:normAutofit/>
          </a:bodyPr>
          <a:lstStyle/>
          <a:p>
            <a:pPr algn="l"/>
            <a:r>
              <a:rPr lang="en-ZA" sz="3600" b="1" i="1" dirty="0" smtClean="0"/>
              <a:t>.</a:t>
            </a:r>
            <a:r>
              <a:rPr lang="en-ZA" sz="3600" b="1" i="1" dirty="0" err="1" smtClean="0"/>
              <a:t>shp</a:t>
            </a:r>
            <a:r>
              <a:rPr lang="en-ZA" sz="3600" b="1" i="1" dirty="0" smtClean="0"/>
              <a:t> in more detail</a:t>
            </a:r>
            <a:endParaRPr lang="en-ZA" sz="3600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691680" y="1600200"/>
            <a:ext cx="7200800" cy="49971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ZA" sz="3600" i="1" dirty="0" smtClean="0"/>
              <a:t>.</a:t>
            </a:r>
            <a:r>
              <a:rPr lang="en-ZA" sz="3600" i="1" dirty="0" err="1" smtClean="0"/>
              <a:t>shp</a:t>
            </a:r>
            <a:r>
              <a:rPr lang="en-ZA" sz="3600" i="1" dirty="0" smtClean="0"/>
              <a:t> contains all the geo location data.</a:t>
            </a:r>
          </a:p>
          <a:p>
            <a:pPr marL="914400" lvl="2" indent="0">
              <a:buNone/>
            </a:pPr>
            <a:endParaRPr lang="en-ZA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547664" y="1412776"/>
            <a:ext cx="734481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79512" y="1410163"/>
            <a:ext cx="1368152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8085925"/>
              </p:ext>
            </p:extLst>
          </p:nvPr>
        </p:nvGraphicFramePr>
        <p:xfrm>
          <a:off x="1979712" y="3573016"/>
          <a:ext cx="3768081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760"/>
                <a:gridCol w="1296144"/>
                <a:gridCol w="158417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Index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Y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X</a:t>
                      </a:r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31.5867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-32.6729</a:t>
                      </a:r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1</a:t>
                      </a:r>
                      <a:endParaRPr lang="en-ZA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dirty="0" smtClean="0"/>
                        <a:t>31.8769</a:t>
                      </a:r>
                      <a:endParaRPr lang="en-ZA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-33.8394</a:t>
                      </a:r>
                      <a:endParaRPr lang="en-ZA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ZA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Oval 4"/>
          <p:cNvSpPr/>
          <p:nvPr/>
        </p:nvSpPr>
        <p:spPr>
          <a:xfrm>
            <a:off x="7350838" y="3409750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4" name="Oval 13"/>
          <p:cNvSpPr/>
          <p:nvPr/>
        </p:nvSpPr>
        <p:spPr>
          <a:xfrm>
            <a:off x="7956376" y="3861048"/>
            <a:ext cx="144016" cy="14401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12" name="Straight Arrow Connector 11"/>
          <p:cNvCxnSpPr>
            <a:stCxn id="15" idx="2"/>
          </p:cNvCxnSpPr>
          <p:nvPr/>
        </p:nvCxnSpPr>
        <p:spPr>
          <a:xfrm flipH="1">
            <a:off x="3635896" y="2934236"/>
            <a:ext cx="180020" cy="4947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5028746" y="2937910"/>
            <a:ext cx="180020" cy="4947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275856" y="2564904"/>
            <a:ext cx="1080120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dirty="0" smtClean="0"/>
              <a:t>Latitude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80012" y="2568578"/>
            <a:ext cx="1188132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dirty="0" smtClean="0"/>
              <a:t>Longitude</a:t>
            </a:r>
          </a:p>
        </p:txBody>
      </p:sp>
    </p:spTree>
    <p:extLst>
      <p:ext uri="{BB962C8B-B14F-4D97-AF65-F5344CB8AC3E}">
        <p14:creationId xmlns:p14="http://schemas.microsoft.com/office/powerpoint/2010/main" val="3628963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"/>
    </mc:Choice>
    <mc:Fallback xmlns="">
      <p:transition spd="slow" advTm="5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16083</TotalTime>
  <Words>2670</Words>
  <Application>Microsoft Office PowerPoint</Application>
  <PresentationFormat>On-screen Show (4:3)</PresentationFormat>
  <Paragraphs>1255</Paragraphs>
  <Slides>42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Office Theme</vt:lpstr>
      <vt:lpstr>gpsmap: Routine for verifying and returning the attributable table of given decimal GPS coordinates from a user provided Shapefile</vt:lpstr>
      <vt:lpstr>Overview</vt:lpstr>
      <vt:lpstr>What is spatial data?</vt:lpstr>
      <vt:lpstr>What is spatial data?</vt:lpstr>
      <vt:lpstr>How is spatial data useful to researchers?</vt:lpstr>
      <vt:lpstr>Spatial Data Structure</vt:lpstr>
      <vt:lpstr>.shp in more detail</vt:lpstr>
      <vt:lpstr>.shp in more detail</vt:lpstr>
      <vt:lpstr>.shp in more detail</vt:lpstr>
      <vt:lpstr>.shp in more detail</vt:lpstr>
      <vt:lpstr>.shp in more detail</vt:lpstr>
      <vt:lpstr>.shp in more detail</vt:lpstr>
      <vt:lpstr>.shp in more detail</vt:lpstr>
      <vt:lpstr>.shp in more detail</vt:lpstr>
      <vt:lpstr>.dbf in more detail</vt:lpstr>
      <vt:lpstr>.dbf in more detail</vt:lpstr>
      <vt:lpstr>gpsmap: Introduction</vt:lpstr>
      <vt:lpstr>gpsmap: Explained graphically </vt:lpstr>
      <vt:lpstr>gpsmap: Explained graphically </vt:lpstr>
      <vt:lpstr>gpsmap: Syntax</vt:lpstr>
      <vt:lpstr>gpsmap: Demonstration</vt:lpstr>
      <vt:lpstr>gpsmap: Demonstration</vt:lpstr>
      <vt:lpstr>gpsmap: Demonstration</vt:lpstr>
      <vt:lpstr>gpsmap: Demonstration</vt:lpstr>
      <vt:lpstr>gpsmap: Demonstration</vt:lpstr>
      <vt:lpstr>gpsmap: Demonstration</vt:lpstr>
      <vt:lpstr>gpsmap: Demonstration</vt:lpstr>
      <vt:lpstr>gpsmap: Demonstration</vt:lpstr>
      <vt:lpstr>gpsmap: Demonstration</vt:lpstr>
      <vt:lpstr>gpsmap: Demonstration</vt:lpstr>
      <vt:lpstr>gpsmap: How it works</vt:lpstr>
      <vt:lpstr>.dbf reader</vt:lpstr>
      <vt:lpstr>.shp header reader</vt:lpstr>
      <vt:lpstr>.shp polygon reader</vt:lpstr>
      <vt:lpstr>Point in polygon routine</vt:lpstr>
      <vt:lpstr>Point in polygon routine</vt:lpstr>
      <vt:lpstr>Point in polygon routine</vt:lpstr>
      <vt:lpstr>Point in polygon routine</vt:lpstr>
      <vt:lpstr>Point in polygon routine</vt:lpstr>
      <vt:lpstr>Point in polygon routine</vt:lpstr>
      <vt:lpstr>Point in polygon routine</vt:lpstr>
      <vt:lpstr>Acknowledgments and thanks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gpsmap: Routine for verifying and returning the attributable table of given decimal GPS coordinates from a user provided Shapefile</dc:title>
  <dc:creator>Tim</dc:creator>
  <cp:lastModifiedBy>Tim</cp:lastModifiedBy>
  <cp:revision>174</cp:revision>
  <dcterms:created xsi:type="dcterms:W3CDTF">2013-05-27T10:20:25Z</dcterms:created>
  <dcterms:modified xsi:type="dcterms:W3CDTF">2013-07-04T09:51:14Z</dcterms:modified>
</cp:coreProperties>
</file>